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28"/>
  </p:notesMasterIdLst>
  <p:sldIdLst>
    <p:sldId id="256" r:id="rId2"/>
    <p:sldId id="257" r:id="rId3"/>
    <p:sldId id="263" r:id="rId4"/>
    <p:sldId id="274" r:id="rId5"/>
    <p:sldId id="285" r:id="rId6"/>
    <p:sldId id="261" r:id="rId7"/>
    <p:sldId id="284" r:id="rId8"/>
    <p:sldId id="268" r:id="rId9"/>
    <p:sldId id="276" r:id="rId10"/>
    <p:sldId id="277" r:id="rId11"/>
    <p:sldId id="260" r:id="rId12"/>
    <p:sldId id="272" r:id="rId13"/>
    <p:sldId id="273" r:id="rId14"/>
    <p:sldId id="264" r:id="rId15"/>
    <p:sldId id="266" r:id="rId16"/>
    <p:sldId id="269" r:id="rId17"/>
    <p:sldId id="281" r:id="rId18"/>
    <p:sldId id="283" r:id="rId19"/>
    <p:sldId id="275" r:id="rId20"/>
    <p:sldId id="280" r:id="rId21"/>
    <p:sldId id="282" r:id="rId22"/>
    <p:sldId id="286" r:id="rId23"/>
    <p:sldId id="287" r:id="rId24"/>
    <p:sldId id="279" r:id="rId25"/>
    <p:sldId id="265"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788555-2E43-9840-BC0F-6C68046984C0}">
          <p14:sldIdLst>
            <p14:sldId id="256"/>
          </p14:sldIdLst>
        </p14:section>
        <p14:section name="Introduction" id="{8C2D6AAF-BBFA-8042-BC2F-F3B55F940D47}">
          <p14:sldIdLst>
            <p14:sldId id="257"/>
            <p14:sldId id="263"/>
            <p14:sldId id="274"/>
            <p14:sldId id="285"/>
            <p14:sldId id="261"/>
          </p14:sldIdLst>
        </p14:section>
        <p14:section name="Pattern Match &amp; Term Rewrite" id="{76BF7810-B074-5844-88C2-0917A7AF0AFC}">
          <p14:sldIdLst>
            <p14:sldId id="284"/>
            <p14:sldId id="268"/>
            <p14:sldId id="276"/>
            <p14:sldId id="277"/>
            <p14:sldId id="260"/>
          </p14:sldIdLst>
        </p14:section>
        <p14:section name="Tensor Network Notation" id="{914A3C35-5E50-8A49-AB48-1B677658B0C9}">
          <p14:sldIdLst>
            <p14:sldId id="272"/>
            <p14:sldId id="273"/>
          </p14:sldIdLst>
        </p14:section>
        <p14:section name="ZX Calculus" id="{39BE3CE2-BAF1-A041-9615-9E34B5F9672B}">
          <p14:sldIdLst>
            <p14:sldId id="264"/>
            <p14:sldId id="266"/>
            <p14:sldId id="269"/>
            <p14:sldId id="281"/>
            <p14:sldId id="283"/>
            <p14:sldId id="275"/>
            <p14:sldId id="280"/>
            <p14:sldId id="282"/>
            <p14:sldId id="286"/>
            <p14:sldId id="287"/>
            <p14:sldId id="279"/>
          </p14:sldIdLst>
        </p14:section>
        <p14:section name="Quon" id="{AC68EDBB-8894-E547-86E1-95E5489DBF00}">
          <p14:sldIdLst>
            <p14:sldId id="265"/>
            <p14:sldId id="278"/>
          </p14:sldIdLst>
        </p14:section>
        <p14:section name="Outlook" id="{48C1DB05-88DE-A34B-BB96-5651605328B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F19"/>
    <a:srgbClr val="BA4014"/>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27"/>
    <p:restoredTop sz="86462"/>
  </p:normalViewPr>
  <p:slideViewPr>
    <p:cSldViewPr snapToGrid="0" snapToObjects="1">
      <p:cViewPr varScale="1">
        <p:scale>
          <a:sx n="133" d="100"/>
          <a:sy n="133" d="100"/>
        </p:scale>
        <p:origin x="9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565F07-C4A1-0845-8440-BB297CC905FC}" type="datetimeFigureOut">
              <a:rPr lang="en-US" smtClean="0"/>
              <a:t>12/19/19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3E41F-AD98-1545-9D5B-DCDE785503CB}" type="slidenum">
              <a:rPr lang="en-US" smtClean="0"/>
              <a:t>‹#›</a:t>
            </a:fld>
            <a:endParaRPr lang="en-US"/>
          </a:p>
        </p:txBody>
      </p:sp>
    </p:spTree>
    <p:extLst>
      <p:ext uri="{BB962C8B-B14F-4D97-AF65-F5344CB8AC3E}">
        <p14:creationId xmlns:p14="http://schemas.microsoft.com/office/powerpoint/2010/main" val="3960906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endParaRPr lang="en-US" dirty="0"/>
          </a:p>
        </p:txBody>
      </p:sp>
      <p:sp>
        <p:nvSpPr>
          <p:cNvPr id="4" name="Slide Number Placeholder 3"/>
          <p:cNvSpPr>
            <a:spLocks noGrp="1"/>
          </p:cNvSpPr>
          <p:nvPr>
            <p:ph type="sldNum" sz="quarter" idx="5"/>
          </p:nvPr>
        </p:nvSpPr>
        <p:spPr/>
        <p:txBody>
          <a:bodyPr/>
          <a:lstStyle/>
          <a:p>
            <a:fld id="{23D3E41F-AD98-1545-9D5B-DCDE785503CB}" type="slidenum">
              <a:rPr lang="en-US" smtClean="0"/>
              <a:t>1</a:t>
            </a:fld>
            <a:endParaRPr lang="en-US"/>
          </a:p>
        </p:txBody>
      </p:sp>
    </p:spTree>
    <p:extLst>
      <p:ext uri="{BB962C8B-B14F-4D97-AF65-F5344CB8AC3E}">
        <p14:creationId xmlns:p14="http://schemas.microsoft.com/office/powerpoint/2010/main" val="1377613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a lot quantum gates are communitive with each other, the most obvious case is when two quantum gates do not share any wires. We also need to search all the communitive patterns, which adds another N factorial factor to the complexity.</a:t>
            </a:r>
          </a:p>
          <a:p>
            <a:endParaRPr lang="en-US" dirty="0"/>
          </a:p>
          <a:p>
            <a:r>
              <a:rPr lang="en-US" dirty="0"/>
              <a:t>I implemented these pattern matching algorithm here one as a symbolic engine and the other is a patch. However, they are not good in general, and are very slow. And by considering associative and communitive operations, the algorithm is no longer polynomial. Thus is there a polynomial algorithm for this?</a:t>
            </a:r>
          </a:p>
        </p:txBody>
      </p:sp>
      <p:sp>
        <p:nvSpPr>
          <p:cNvPr id="4" name="Slide Number Placeholder 3"/>
          <p:cNvSpPr>
            <a:spLocks noGrp="1"/>
          </p:cNvSpPr>
          <p:nvPr>
            <p:ph type="sldNum" sz="quarter" idx="5"/>
          </p:nvPr>
        </p:nvSpPr>
        <p:spPr/>
        <p:txBody>
          <a:bodyPr/>
          <a:lstStyle/>
          <a:p>
            <a:fld id="{23D3E41F-AD98-1545-9D5B-DCDE785503CB}" type="slidenum">
              <a:rPr lang="en-US" smtClean="0"/>
              <a:t>10</a:t>
            </a:fld>
            <a:endParaRPr lang="en-US"/>
          </a:p>
        </p:txBody>
      </p:sp>
    </p:spTree>
    <p:extLst>
      <p:ext uri="{BB962C8B-B14F-4D97-AF65-F5344CB8AC3E}">
        <p14:creationId xmlns:p14="http://schemas.microsoft.com/office/powerpoint/2010/main" val="1128157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cleverer approach is to use a new representation that has some nice mathematical properties, so we could manipulate in an easier and efficient way. For example, what if we can have a graph like representation, but do not contain any loops? This will make pattern match problem on the graph much simpler!</a:t>
            </a:r>
          </a:p>
          <a:p>
            <a:endParaRPr lang="en-US" dirty="0"/>
          </a:p>
          <a:p>
            <a:r>
              <a:rPr lang="en-US" dirty="0"/>
              <a:t>In classical programming language or compiler optimization, this is called intermediate representation, which means we convert to this representation temporarily only for the compiler to learn and transform the program, after we process the program we will compile it back to the some other forms to actually execute the program.</a:t>
            </a:r>
          </a:p>
        </p:txBody>
      </p:sp>
      <p:sp>
        <p:nvSpPr>
          <p:cNvPr id="4" name="Slide Number Placeholder 3"/>
          <p:cNvSpPr>
            <a:spLocks noGrp="1"/>
          </p:cNvSpPr>
          <p:nvPr>
            <p:ph type="sldNum" sz="quarter" idx="5"/>
          </p:nvPr>
        </p:nvSpPr>
        <p:spPr/>
        <p:txBody>
          <a:bodyPr/>
          <a:lstStyle/>
          <a:p>
            <a:fld id="{23D3E41F-AD98-1545-9D5B-DCDE785503CB}" type="slidenum">
              <a:rPr lang="en-US" smtClean="0"/>
              <a:t>11</a:t>
            </a:fld>
            <a:endParaRPr lang="en-US"/>
          </a:p>
        </p:txBody>
      </p:sp>
    </p:spTree>
    <p:extLst>
      <p:ext uri="{BB962C8B-B14F-4D97-AF65-F5344CB8AC3E}">
        <p14:creationId xmlns:p14="http://schemas.microsoft.com/office/powerpoint/2010/main" val="3074085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introduce other techniques, let me introduce the tensor network notation first. I won’t do this very detail, but only some basics.</a:t>
            </a:r>
          </a:p>
        </p:txBody>
      </p:sp>
      <p:sp>
        <p:nvSpPr>
          <p:cNvPr id="4" name="Slide Number Placeholder 3"/>
          <p:cNvSpPr>
            <a:spLocks noGrp="1"/>
          </p:cNvSpPr>
          <p:nvPr>
            <p:ph type="sldNum" sz="quarter" idx="5"/>
          </p:nvPr>
        </p:nvSpPr>
        <p:spPr/>
        <p:txBody>
          <a:bodyPr/>
          <a:lstStyle/>
          <a:p>
            <a:fld id="{23D3E41F-AD98-1545-9D5B-DCDE785503CB}" type="slidenum">
              <a:rPr lang="en-US" smtClean="0"/>
              <a:t>12</a:t>
            </a:fld>
            <a:endParaRPr lang="en-US"/>
          </a:p>
        </p:txBody>
      </p:sp>
    </p:spTree>
    <p:extLst>
      <p:ext uri="{BB962C8B-B14F-4D97-AF65-F5344CB8AC3E}">
        <p14:creationId xmlns:p14="http://schemas.microsoft.com/office/powerpoint/2010/main" val="1967474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mature approach is called ZX calculus, which comes from tensor network notation.</a:t>
            </a:r>
          </a:p>
          <a:p>
            <a:endParaRPr lang="en-US" dirty="0"/>
          </a:p>
          <a:p>
            <a:r>
              <a:rPr lang="en-US" dirty="0"/>
              <a:t>(draw a matrix product state on black board)</a:t>
            </a:r>
          </a:p>
          <a:p>
            <a:endParaRPr lang="en-US" dirty="0"/>
          </a:p>
        </p:txBody>
      </p:sp>
      <p:sp>
        <p:nvSpPr>
          <p:cNvPr id="4" name="Slide Number Placeholder 3"/>
          <p:cNvSpPr>
            <a:spLocks noGrp="1"/>
          </p:cNvSpPr>
          <p:nvPr>
            <p:ph type="sldNum" sz="quarter" idx="5"/>
          </p:nvPr>
        </p:nvSpPr>
        <p:spPr/>
        <p:txBody>
          <a:bodyPr/>
          <a:lstStyle/>
          <a:p>
            <a:fld id="{23D3E41F-AD98-1545-9D5B-DCDE785503CB}" type="slidenum">
              <a:rPr lang="en-US" smtClean="0"/>
              <a:t>14</a:t>
            </a:fld>
            <a:endParaRPr lang="en-US"/>
          </a:p>
        </p:txBody>
      </p:sp>
    </p:spTree>
    <p:extLst>
      <p:ext uri="{BB962C8B-B14F-4D97-AF65-F5344CB8AC3E}">
        <p14:creationId xmlns:p14="http://schemas.microsoft.com/office/powerpoint/2010/main" val="165657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D3E41F-AD98-1545-9D5B-DCDE785503CB}" type="slidenum">
              <a:rPr lang="en-US" smtClean="0"/>
              <a:t>15</a:t>
            </a:fld>
            <a:endParaRPr lang="en-US"/>
          </a:p>
        </p:txBody>
      </p:sp>
    </p:spTree>
    <p:extLst>
      <p:ext uri="{BB962C8B-B14F-4D97-AF65-F5344CB8AC3E}">
        <p14:creationId xmlns:p14="http://schemas.microsoft.com/office/powerpoint/2010/main" val="251280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wrote up an example here for proving this circuit will output a GHZ state, but due to time limit, I won’t talk about how to do it in detail.</a:t>
            </a:r>
          </a:p>
        </p:txBody>
      </p:sp>
      <p:sp>
        <p:nvSpPr>
          <p:cNvPr id="4" name="Slide Number Placeholder 3"/>
          <p:cNvSpPr>
            <a:spLocks noGrp="1"/>
          </p:cNvSpPr>
          <p:nvPr>
            <p:ph type="sldNum" sz="quarter" idx="5"/>
          </p:nvPr>
        </p:nvSpPr>
        <p:spPr/>
        <p:txBody>
          <a:bodyPr/>
          <a:lstStyle/>
          <a:p>
            <a:fld id="{23D3E41F-AD98-1545-9D5B-DCDE785503CB}" type="slidenum">
              <a:rPr lang="en-US" smtClean="0"/>
              <a:t>18</a:t>
            </a:fld>
            <a:endParaRPr lang="en-US"/>
          </a:p>
        </p:txBody>
      </p:sp>
    </p:spTree>
    <p:extLst>
      <p:ext uri="{BB962C8B-B14F-4D97-AF65-F5344CB8AC3E}">
        <p14:creationId xmlns:p14="http://schemas.microsoft.com/office/powerpoint/2010/main" val="1455340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One thing we would like to do is to remove the freedom of this representation as much as possible, since if we want to make our simplification efficient this means we should limit our search space to a small one. Thus now we introduce the graph-like ZX-diagram which limits the entire diagram on Z basis.</a:t>
            </a:r>
          </a:p>
          <a:p>
            <a:pPr marL="228600" indent="-228600">
              <a:buAutoNum type="arabicPeriod"/>
            </a:pPr>
            <a:endParaRPr lang="en-US" dirty="0"/>
          </a:p>
          <a:p>
            <a:pPr marL="228600" indent="-228600">
              <a:buAutoNum type="arabicPeriod"/>
            </a:pPr>
            <a:r>
              <a:rPr lang="en-US" dirty="0"/>
              <a:t>All spiders are Z-spiders</a:t>
            </a:r>
          </a:p>
          <a:p>
            <a:pPr marL="228600" indent="-228600">
              <a:buAutoNum type="arabicPeriod"/>
            </a:pPr>
            <a:r>
              <a:rPr lang="en-US" dirty="0"/>
              <a:t>Z-spiders are only connected via Hadamard edges</a:t>
            </a:r>
          </a:p>
          <a:p>
            <a:pPr marL="228600" indent="-228600">
              <a:buAutoNum type="arabicPeriod"/>
            </a:pPr>
            <a:r>
              <a:rPr lang="en-US" dirty="0"/>
              <a:t>There are no parallel Hadamard edges or self-loops</a:t>
            </a:r>
          </a:p>
          <a:p>
            <a:pPr marL="228600" indent="-228600">
              <a:buAutoNum type="arabicPeriod"/>
            </a:pPr>
            <a:r>
              <a:rPr lang="en-US" dirty="0"/>
              <a:t>Every input or output is connected to a Z-spider and every Z-spider is connected to at most one input or output</a:t>
            </a:r>
          </a:p>
        </p:txBody>
      </p:sp>
      <p:sp>
        <p:nvSpPr>
          <p:cNvPr id="4" name="Slide Number Placeholder 3"/>
          <p:cNvSpPr>
            <a:spLocks noGrp="1"/>
          </p:cNvSpPr>
          <p:nvPr>
            <p:ph type="sldNum" sz="quarter" idx="5"/>
          </p:nvPr>
        </p:nvSpPr>
        <p:spPr/>
        <p:txBody>
          <a:bodyPr/>
          <a:lstStyle/>
          <a:p>
            <a:fld id="{23D3E41F-AD98-1545-9D5B-DCDE785503CB}" type="slidenum">
              <a:rPr lang="en-US" smtClean="0"/>
              <a:t>19</a:t>
            </a:fld>
            <a:endParaRPr lang="en-US"/>
          </a:p>
        </p:txBody>
      </p:sp>
    </p:spTree>
    <p:extLst>
      <p:ext uri="{BB962C8B-B14F-4D97-AF65-F5344CB8AC3E}">
        <p14:creationId xmlns:p14="http://schemas.microsoft.com/office/powerpoint/2010/main" val="3809570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state we are talking about here are quantum state that can be mapped to a simple graph. Graph states are equivalent by a factor under local complement, and by performing local complement, we will show there can be two rules to let you remove nodes from the graph</a:t>
            </a:r>
          </a:p>
        </p:txBody>
      </p:sp>
      <p:sp>
        <p:nvSpPr>
          <p:cNvPr id="4" name="Slide Number Placeholder 3"/>
          <p:cNvSpPr>
            <a:spLocks noGrp="1"/>
          </p:cNvSpPr>
          <p:nvPr>
            <p:ph type="sldNum" sz="quarter" idx="5"/>
          </p:nvPr>
        </p:nvSpPr>
        <p:spPr/>
        <p:txBody>
          <a:bodyPr/>
          <a:lstStyle/>
          <a:p>
            <a:fld id="{23D3E41F-AD98-1545-9D5B-DCDE785503CB}" type="slidenum">
              <a:rPr lang="en-US" smtClean="0"/>
              <a:t>20</a:t>
            </a:fld>
            <a:endParaRPr lang="en-US"/>
          </a:p>
        </p:txBody>
      </p:sp>
    </p:spTree>
    <p:extLst>
      <p:ext uri="{BB962C8B-B14F-4D97-AF65-F5344CB8AC3E}">
        <p14:creationId xmlns:p14="http://schemas.microsoft.com/office/powerpoint/2010/main" val="432566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graph pivoting means performing local complement twice on the connected nodes in this graph, which removes both of the nodes and transfer the phase to other nodes in the end. And how do we apply these rules? We reuse the exact pattern matching algorithm we introduced in the beginning.</a:t>
            </a:r>
          </a:p>
        </p:txBody>
      </p:sp>
      <p:sp>
        <p:nvSpPr>
          <p:cNvPr id="4" name="Slide Number Placeholder 3"/>
          <p:cNvSpPr>
            <a:spLocks noGrp="1"/>
          </p:cNvSpPr>
          <p:nvPr>
            <p:ph type="sldNum" sz="quarter" idx="5"/>
          </p:nvPr>
        </p:nvSpPr>
        <p:spPr/>
        <p:txBody>
          <a:bodyPr/>
          <a:lstStyle/>
          <a:p>
            <a:fld id="{23D3E41F-AD98-1545-9D5B-DCDE785503CB}" type="slidenum">
              <a:rPr lang="en-US" smtClean="0"/>
              <a:t>21</a:t>
            </a:fld>
            <a:endParaRPr lang="en-US"/>
          </a:p>
        </p:txBody>
      </p:sp>
    </p:spTree>
    <p:extLst>
      <p:ext uri="{BB962C8B-B14F-4D97-AF65-F5344CB8AC3E}">
        <p14:creationId xmlns:p14="http://schemas.microsoft.com/office/powerpoint/2010/main" val="3534665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apply the local complement rule to every marked interior Clifford spider to remove them, then apply the graph pivoting rule to remove the adjacent pair of interior Pauli, in the end, to remove adjacent Pauli to boundary, we will make up a graph by inserting an identity and a pair of Hadamard then apply the graph pivoting rule.</a:t>
            </a:r>
          </a:p>
        </p:txBody>
      </p:sp>
      <p:sp>
        <p:nvSpPr>
          <p:cNvPr id="4" name="Slide Number Placeholder 3"/>
          <p:cNvSpPr>
            <a:spLocks noGrp="1"/>
          </p:cNvSpPr>
          <p:nvPr>
            <p:ph type="sldNum" sz="quarter" idx="5"/>
          </p:nvPr>
        </p:nvSpPr>
        <p:spPr/>
        <p:txBody>
          <a:bodyPr/>
          <a:lstStyle/>
          <a:p>
            <a:fld id="{23D3E41F-AD98-1545-9D5B-DCDE785503CB}" type="slidenum">
              <a:rPr lang="en-US" smtClean="0"/>
              <a:t>22</a:t>
            </a:fld>
            <a:endParaRPr lang="en-US"/>
          </a:p>
        </p:txBody>
      </p:sp>
    </p:spTree>
    <p:extLst>
      <p:ext uri="{BB962C8B-B14F-4D97-AF65-F5344CB8AC3E}">
        <p14:creationId xmlns:p14="http://schemas.microsoft.com/office/powerpoint/2010/main" val="98004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circuit as a high level human readable notation, it cannot directly be executed by machines, since real machines can only execute a sequence of analog signal from the wave generators that controls the actual device. Moreover, the executable gate sets are usually limited due to hardware limitation.</a:t>
            </a:r>
          </a:p>
          <a:p>
            <a:endParaRPr lang="en-US" dirty="0"/>
          </a:p>
          <a:p>
            <a:r>
              <a:rPr lang="en-US" dirty="0"/>
              <a:t>(go through the diagram)</a:t>
            </a:r>
          </a:p>
          <a:p>
            <a:endParaRPr lang="en-US" dirty="0"/>
          </a:p>
          <a:p>
            <a:r>
              <a:rPr lang="en-US" dirty="0"/>
              <a:t>So today I will introduce a few technique about how to simplify a quantum circuit inside this part,</a:t>
            </a:r>
          </a:p>
          <a:p>
            <a:r>
              <a:rPr lang="en-US" dirty="0"/>
              <a:t>that can help cancel out some part of the circuit while proving the equivalence of compiled circuit and the original</a:t>
            </a:r>
          </a:p>
          <a:p>
            <a:r>
              <a:rPr lang="en-US" dirty="0"/>
              <a:t>circuit.</a:t>
            </a:r>
          </a:p>
          <a:p>
            <a:endParaRPr lang="en-US" dirty="0"/>
          </a:p>
        </p:txBody>
      </p:sp>
      <p:sp>
        <p:nvSpPr>
          <p:cNvPr id="4" name="Slide Number Placeholder 3"/>
          <p:cNvSpPr>
            <a:spLocks noGrp="1"/>
          </p:cNvSpPr>
          <p:nvPr>
            <p:ph type="sldNum" sz="quarter" idx="5"/>
          </p:nvPr>
        </p:nvSpPr>
        <p:spPr/>
        <p:txBody>
          <a:bodyPr/>
          <a:lstStyle/>
          <a:p>
            <a:fld id="{23D3E41F-AD98-1545-9D5B-DCDE785503CB}" type="slidenum">
              <a:rPr lang="en-US" smtClean="0"/>
              <a:t>2</a:t>
            </a:fld>
            <a:endParaRPr lang="en-US"/>
          </a:p>
        </p:txBody>
      </p:sp>
    </p:spTree>
    <p:extLst>
      <p:ext uri="{BB962C8B-B14F-4D97-AF65-F5344CB8AC3E}">
        <p14:creationId xmlns:p14="http://schemas.microsoft.com/office/powerpoint/2010/main" val="2756608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do the simplification procedure, we will get a diagram where the local complement. By redo the CZ part we will get a classical parity function that can be </a:t>
            </a:r>
            <a:r>
              <a:rPr lang="en-US"/>
              <a:t>realized </a:t>
            </a:r>
            <a:endParaRPr lang="en-US" dirty="0"/>
          </a:p>
        </p:txBody>
      </p:sp>
      <p:sp>
        <p:nvSpPr>
          <p:cNvPr id="4" name="Slide Number Placeholder 3"/>
          <p:cNvSpPr>
            <a:spLocks noGrp="1"/>
          </p:cNvSpPr>
          <p:nvPr>
            <p:ph type="sldNum" sz="quarter" idx="5"/>
          </p:nvPr>
        </p:nvSpPr>
        <p:spPr/>
        <p:txBody>
          <a:bodyPr/>
          <a:lstStyle/>
          <a:p>
            <a:fld id="{23D3E41F-AD98-1545-9D5B-DCDE785503CB}" type="slidenum">
              <a:rPr lang="en-US" smtClean="0"/>
              <a:t>23</a:t>
            </a:fld>
            <a:endParaRPr lang="en-US"/>
          </a:p>
        </p:txBody>
      </p:sp>
    </p:spTree>
    <p:extLst>
      <p:ext uri="{BB962C8B-B14F-4D97-AF65-F5344CB8AC3E}">
        <p14:creationId xmlns:p14="http://schemas.microsoft.com/office/powerpoint/2010/main" val="1775531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see, ZX calculus basically comes from tensor network notations, and it is limited in a certain algebraic structure that requires the assistance of other form of calculus. It is natural to ask, if there is more elegant and powerful representation to express this task? The answer is certainly yes.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quon</a:t>
            </a:r>
            <a:r>
              <a:rPr lang="en-US" dirty="0"/>
              <a:t> representation decompose a qubit basis into four basis each basis represents a string</a:t>
            </a:r>
          </a:p>
          <a:p>
            <a:endParaRPr lang="en-US" dirty="0"/>
          </a:p>
        </p:txBody>
      </p:sp>
      <p:sp>
        <p:nvSpPr>
          <p:cNvPr id="4" name="Slide Number Placeholder 3"/>
          <p:cNvSpPr>
            <a:spLocks noGrp="1"/>
          </p:cNvSpPr>
          <p:nvPr>
            <p:ph type="sldNum" sz="quarter" idx="5"/>
          </p:nvPr>
        </p:nvSpPr>
        <p:spPr/>
        <p:txBody>
          <a:bodyPr/>
          <a:lstStyle/>
          <a:p>
            <a:fld id="{23D3E41F-AD98-1545-9D5B-DCDE785503CB}" type="slidenum">
              <a:rPr lang="en-US" smtClean="0"/>
              <a:t>25</a:t>
            </a:fld>
            <a:endParaRPr lang="en-US"/>
          </a:p>
        </p:txBody>
      </p:sp>
    </p:spTree>
    <p:extLst>
      <p:ext uri="{BB962C8B-B14F-4D97-AF65-F5344CB8AC3E}">
        <p14:creationId xmlns:p14="http://schemas.microsoft.com/office/powerpoint/2010/main" val="258604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D3E41F-AD98-1545-9D5B-DCDE785503CB}" type="slidenum">
              <a:rPr lang="en-US" smtClean="0"/>
              <a:t>26</a:t>
            </a:fld>
            <a:endParaRPr lang="en-US"/>
          </a:p>
        </p:txBody>
      </p:sp>
    </p:spTree>
    <p:extLst>
      <p:ext uri="{BB962C8B-B14F-4D97-AF65-F5344CB8AC3E}">
        <p14:creationId xmlns:p14="http://schemas.microsoft.com/office/powerpoint/2010/main" val="2209410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straight forward way to simplify quantum circuits is by performing pattern matching directly. I happened to find this technique this term in order to write a program that can do the assignment for me.</a:t>
            </a:r>
            <a:r>
              <a:rPr lang="zh-CN" altLang="en-US" dirty="0"/>
              <a:t> </a:t>
            </a:r>
            <a:r>
              <a:rPr lang="en-CA" altLang="zh-CN" dirty="0"/>
              <a:t>We will use this technique over and over again in the following part, so I will introduce this briefly first.</a:t>
            </a:r>
            <a:endParaRPr lang="en-US" dirty="0"/>
          </a:p>
        </p:txBody>
      </p:sp>
      <p:sp>
        <p:nvSpPr>
          <p:cNvPr id="4" name="Slide Number Placeholder 3"/>
          <p:cNvSpPr>
            <a:spLocks noGrp="1"/>
          </p:cNvSpPr>
          <p:nvPr>
            <p:ph type="sldNum" sz="quarter" idx="5"/>
          </p:nvPr>
        </p:nvSpPr>
        <p:spPr/>
        <p:txBody>
          <a:bodyPr/>
          <a:lstStyle/>
          <a:p>
            <a:fld id="{23D3E41F-AD98-1545-9D5B-DCDE785503CB}" type="slidenum">
              <a:rPr lang="en-US" smtClean="0"/>
              <a:t>3</a:t>
            </a:fld>
            <a:endParaRPr lang="en-US"/>
          </a:p>
        </p:txBody>
      </p:sp>
    </p:spTree>
    <p:extLst>
      <p:ext uri="{BB962C8B-B14F-4D97-AF65-F5344CB8AC3E}">
        <p14:creationId xmlns:p14="http://schemas.microsoft.com/office/powerpoint/2010/main" val="4850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an impression about what does this do, let’s start from a symbolic expression first. </a:t>
            </a:r>
          </a:p>
          <a:p>
            <a:endParaRPr lang="en-US" dirty="0"/>
          </a:p>
          <a:p>
            <a:pPr marL="228600" indent="-228600">
              <a:buAutoNum type="arabicPeriod"/>
            </a:pPr>
            <a:r>
              <a:rPr lang="en-US" dirty="0"/>
              <a:t>first, we can write this symbolic expression as a tree, or in more formal word, an abstract syntax tree</a:t>
            </a:r>
          </a:p>
          <a:p>
            <a:pPr marL="228600" indent="-228600">
              <a:buAutoNum type="arabicPeriod"/>
            </a:pPr>
            <a:r>
              <a:rPr lang="en-US" dirty="0"/>
              <a:t>Then the pattern match is that given a smaller tree, we try to find a similar tree in the large one. As for a tree, this is just tree search, which has complexity O(M) where M is the number of nodes</a:t>
            </a:r>
          </a:p>
          <a:p>
            <a:pPr marL="228600" indent="-228600">
              <a:buAutoNum type="arabicPeriod"/>
            </a:pPr>
            <a:r>
              <a:rPr lang="en-US" dirty="0"/>
              <a:t>If we find the small tree, we return the node marked as variable</a:t>
            </a:r>
          </a:p>
        </p:txBody>
      </p:sp>
      <p:sp>
        <p:nvSpPr>
          <p:cNvPr id="4" name="Slide Number Placeholder 3"/>
          <p:cNvSpPr>
            <a:spLocks noGrp="1"/>
          </p:cNvSpPr>
          <p:nvPr>
            <p:ph type="sldNum" sz="quarter" idx="5"/>
          </p:nvPr>
        </p:nvSpPr>
        <p:spPr/>
        <p:txBody>
          <a:bodyPr/>
          <a:lstStyle/>
          <a:p>
            <a:fld id="{23D3E41F-AD98-1545-9D5B-DCDE785503CB}" type="slidenum">
              <a:rPr lang="en-US" smtClean="0"/>
              <a:t>4</a:t>
            </a:fld>
            <a:endParaRPr lang="en-US"/>
          </a:p>
        </p:txBody>
      </p:sp>
    </p:spTree>
    <p:extLst>
      <p:ext uri="{BB962C8B-B14F-4D97-AF65-F5344CB8AC3E}">
        <p14:creationId xmlns:p14="http://schemas.microsoft.com/office/powerpoint/2010/main" val="3900146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formal definition can be written by defining what is substitution. A substitution is a mapping from variable to terms, satisfy this condition where f is some random function, and t are the terms as input. It replace the variable that in the set Dom to its corresponding term.</a:t>
            </a:r>
          </a:p>
          <a:p>
            <a:endParaRPr lang="en-US" dirty="0"/>
          </a:p>
          <a:p>
            <a:r>
              <a:rPr lang="en-US" dirty="0"/>
              <a:t>So we say it is a match, when given term t, it matches a subject term s, if and only if there exists a substitution sigma that by applying it, we get the exact the same thing as our original term.</a:t>
            </a:r>
          </a:p>
        </p:txBody>
      </p:sp>
      <p:sp>
        <p:nvSpPr>
          <p:cNvPr id="4" name="Slide Number Placeholder 3"/>
          <p:cNvSpPr>
            <a:spLocks noGrp="1"/>
          </p:cNvSpPr>
          <p:nvPr>
            <p:ph type="sldNum" sz="quarter" idx="5"/>
          </p:nvPr>
        </p:nvSpPr>
        <p:spPr/>
        <p:txBody>
          <a:bodyPr/>
          <a:lstStyle/>
          <a:p>
            <a:fld id="{23D3E41F-AD98-1545-9D5B-DCDE785503CB}" type="slidenum">
              <a:rPr lang="en-US" smtClean="0"/>
              <a:t>5</a:t>
            </a:fld>
            <a:endParaRPr lang="en-US"/>
          </a:p>
        </p:txBody>
      </p:sp>
    </p:spTree>
    <p:extLst>
      <p:ext uri="{BB962C8B-B14F-4D97-AF65-F5344CB8AC3E}">
        <p14:creationId xmlns:p14="http://schemas.microsoft.com/office/powerpoint/2010/main" val="306189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do the most straightforward thing: by finding some equivalent circuit in advance as templates, we perform some pattern match algorithm on the circuit diagram, and replace them. By </a:t>
            </a:r>
            <a:r>
              <a:rPr lang="en-US" dirty="0" err="1"/>
              <a:t>Gottsman</a:t>
            </a:r>
            <a:r>
              <a:rPr lang="en-US" dirty="0"/>
              <a:t> </a:t>
            </a:r>
            <a:r>
              <a:rPr lang="en-US" dirty="0" err="1"/>
              <a:t>Knill</a:t>
            </a:r>
            <a:r>
              <a:rPr lang="en-US" dirty="0"/>
              <a:t> theorem, we know that at least we should be able to remove all the internal </a:t>
            </a:r>
            <a:r>
              <a:rPr lang="en-US" dirty="0" err="1"/>
              <a:t>Cliffords</a:t>
            </a:r>
            <a:r>
              <a:rPr lang="en-US" dirty="0"/>
              <a:t> in principal.</a:t>
            </a:r>
          </a:p>
        </p:txBody>
      </p:sp>
      <p:sp>
        <p:nvSpPr>
          <p:cNvPr id="4" name="Slide Number Placeholder 3"/>
          <p:cNvSpPr>
            <a:spLocks noGrp="1"/>
          </p:cNvSpPr>
          <p:nvPr>
            <p:ph type="sldNum" sz="quarter" idx="5"/>
          </p:nvPr>
        </p:nvSpPr>
        <p:spPr/>
        <p:txBody>
          <a:bodyPr/>
          <a:lstStyle/>
          <a:p>
            <a:fld id="{23D3E41F-AD98-1545-9D5B-DCDE785503CB}" type="slidenum">
              <a:rPr lang="en-US" smtClean="0"/>
              <a:t>6</a:t>
            </a:fld>
            <a:endParaRPr lang="en-US"/>
          </a:p>
        </p:txBody>
      </p:sp>
    </p:spTree>
    <p:extLst>
      <p:ext uri="{BB962C8B-B14F-4D97-AF65-F5344CB8AC3E}">
        <p14:creationId xmlns:p14="http://schemas.microsoft.com/office/powerpoint/2010/main" val="2258885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kind of pattern matching algorithm should be use? The quantum circuit itself, naively, can be interpreted as a graph with some edges and nodes. So can be do graph pattern match on the circuit then?</a:t>
            </a:r>
          </a:p>
          <a:p>
            <a:r>
              <a:rPr lang="en-US" dirty="0"/>
              <a:t>The answer is unfortunately no, since in general finding the exact graph pattern is a subgraph isomorphism problem, which has been proved to be NP-complete.</a:t>
            </a:r>
          </a:p>
        </p:txBody>
      </p:sp>
      <p:sp>
        <p:nvSpPr>
          <p:cNvPr id="4" name="Slide Number Placeholder 3"/>
          <p:cNvSpPr>
            <a:spLocks noGrp="1"/>
          </p:cNvSpPr>
          <p:nvPr>
            <p:ph type="sldNum" sz="quarter" idx="5"/>
          </p:nvPr>
        </p:nvSpPr>
        <p:spPr/>
        <p:txBody>
          <a:bodyPr/>
          <a:lstStyle/>
          <a:p>
            <a:fld id="{23D3E41F-AD98-1545-9D5B-DCDE785503CB}" type="slidenum">
              <a:rPr lang="en-US" smtClean="0"/>
              <a:t>7</a:t>
            </a:fld>
            <a:endParaRPr lang="en-US"/>
          </a:p>
        </p:txBody>
      </p:sp>
    </p:spTree>
    <p:extLst>
      <p:ext uri="{BB962C8B-B14F-4D97-AF65-F5344CB8AC3E}">
        <p14:creationId xmlns:p14="http://schemas.microsoft.com/office/powerpoint/2010/main" val="3565539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think about what is a quantum circuit: it is just a representation of matrix multiplications and Kronecker product. As what we have already introduced, we can write this as trees as well by adding some extra nodes.</a:t>
            </a:r>
          </a:p>
          <a:p>
            <a:endParaRPr lang="en-US" dirty="0"/>
          </a:p>
          <a:p>
            <a:r>
              <a:rPr lang="en-US" dirty="0"/>
              <a:t>This form is much more elegant, and you can find the decomposition is just grow the tree, and we can use the syntactic pattern match algorithm, which is only poly(M) where M is the number of gates ( leaf nodes)</a:t>
            </a:r>
          </a:p>
        </p:txBody>
      </p:sp>
      <p:sp>
        <p:nvSpPr>
          <p:cNvPr id="4" name="Slide Number Placeholder 3"/>
          <p:cNvSpPr>
            <a:spLocks noGrp="1"/>
          </p:cNvSpPr>
          <p:nvPr>
            <p:ph type="sldNum" sz="quarter" idx="5"/>
          </p:nvPr>
        </p:nvSpPr>
        <p:spPr/>
        <p:txBody>
          <a:bodyPr/>
          <a:lstStyle/>
          <a:p>
            <a:fld id="{23D3E41F-AD98-1545-9D5B-DCDE785503CB}" type="slidenum">
              <a:rPr lang="en-US" smtClean="0"/>
              <a:t>8</a:t>
            </a:fld>
            <a:endParaRPr lang="en-US"/>
          </a:p>
        </p:txBody>
      </p:sp>
    </p:spTree>
    <p:extLst>
      <p:ext uri="{BB962C8B-B14F-4D97-AF65-F5344CB8AC3E}">
        <p14:creationId xmlns:p14="http://schemas.microsoft.com/office/powerpoint/2010/main" val="85889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is not perfect. There are a lot associate terms in the matrix multiplication and Kronecker product, and we should match them as well. This add an extra combinatorial factor to the complexity.</a:t>
            </a:r>
          </a:p>
        </p:txBody>
      </p:sp>
      <p:sp>
        <p:nvSpPr>
          <p:cNvPr id="4" name="Slide Number Placeholder 3"/>
          <p:cNvSpPr>
            <a:spLocks noGrp="1"/>
          </p:cNvSpPr>
          <p:nvPr>
            <p:ph type="sldNum" sz="quarter" idx="5"/>
          </p:nvPr>
        </p:nvSpPr>
        <p:spPr/>
        <p:txBody>
          <a:bodyPr/>
          <a:lstStyle/>
          <a:p>
            <a:fld id="{23D3E41F-AD98-1545-9D5B-DCDE785503CB}" type="slidenum">
              <a:rPr lang="en-US" smtClean="0"/>
              <a:t>9</a:t>
            </a:fld>
            <a:endParaRPr lang="en-US"/>
          </a:p>
        </p:txBody>
      </p:sp>
    </p:spTree>
    <p:extLst>
      <p:ext uri="{BB962C8B-B14F-4D97-AF65-F5344CB8AC3E}">
        <p14:creationId xmlns:p14="http://schemas.microsoft.com/office/powerpoint/2010/main" val="3788115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E48CDA1-E9BC-0D48-8A60-3CA6C608F9E3}" type="datetime1">
              <a:rPr lang="en-CA" smtClean="0"/>
              <a:t>2019-12-19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Xiuzhe (Roger) Luo@PIQUIL, Waterloo</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4255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FC104292-2607-F54D-8CAB-849E6D8D5A3F}" type="datetime1">
              <a:rPr lang="en-CA" smtClean="0"/>
              <a:t>2019-12-19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Xiuzhe (Roger) Luo@PIQUIL, Waterloo</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81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C7A4BE61-16BA-3741-9498-F1F9F991CA58}" type="datetime1">
              <a:rPr lang="en-CA" smtClean="0"/>
              <a:t>2019-12-19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Xiuzhe (Roger) Luo@PIQUIL, Waterloo</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4976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Xiuzhe (Roger) Luo@PIQUIL, Waterloo</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83D7C9B-55D6-4D47-82C9-29D92E740E67}" type="datetime1">
              <a:rPr lang="en-CA" smtClean="0"/>
              <a:t>2019-12-19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Xiuzhe (Roger) Luo@PIQUIL, Waterloo</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11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D3613E18-0828-3D42-98D3-447FCDFB410C}" type="datetime1">
              <a:rPr lang="en-CA" smtClean="0"/>
              <a:t>2019-12-19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Xiuzhe (Roger) Luo@PIQUIL, Waterloo</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1661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74AB30A3-8AD2-4049-864F-56EB545E9845}" type="datetime1">
              <a:rPr lang="en-CA" smtClean="0"/>
              <a:t>2019-12-19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Xiuzhe (Roger) Luo@PIQUIL, Waterloo</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2067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0816F247-186F-9940-97C7-63ED4B3FEB4F}" type="datetime1">
              <a:rPr lang="en-CA" smtClean="0"/>
              <a:t>2019-12-19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Xiuzhe (Roger) Luo@PIQUIL, Waterloo</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4113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808431A-D275-554E-980A-342B7F3DFBEE}" type="datetime1">
              <a:rPr lang="en-CA" smtClean="0"/>
              <a:t>2019-12-19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Xiuzhe (Roger) Luo@PIQUIL, Waterloo</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3633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DDD6CC5F-8191-1C49-86E6-FAD4D372B81D}" type="datetime1">
              <a:rPr lang="en-CA" smtClean="0"/>
              <a:t>2019-12-19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Xiuzhe (Roger) Luo@PIQUIL, Waterloo</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05230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79A7CD9-7F39-1440-A488-633E9EAB1F87}" type="datetime1">
              <a:rPr lang="en-CA" smtClean="0"/>
              <a:t>2019-12-19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a:t>Xiuzhe (Roger) Luo@PIQUIL, Waterloo</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7460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C1315237-EB46-FA46-9AC5-C10271E0051D}" type="datetime1">
              <a:rPr lang="en-CA" smtClean="0"/>
              <a:t>2019-12-19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Xiuzhe (Roger) Luo@PIQUIL, Waterloo</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54032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91" r:id="rId6"/>
    <p:sldLayoutId id="2147483686" r:id="rId7"/>
    <p:sldLayoutId id="2147483687" r:id="rId8"/>
    <p:sldLayoutId id="2147483688" r:id="rId9"/>
    <p:sldLayoutId id="2147483690" r:id="rId10"/>
    <p:sldLayoutId id="2147483689" r:id="rId11"/>
  </p:sldLayoutIdLst>
  <p:hf sldNum="0" hdr="0"/>
  <p:txStyles>
    <p:titleStyle>
      <a:lvl1pPr algn="l" defTabSz="914400" rtl="0" eaLnBrk="1" latinLnBrk="0" hangingPunct="1">
        <a:lnSpc>
          <a:spcPct val="90000"/>
        </a:lnSpc>
        <a:spcBef>
          <a:spcPct val="0"/>
        </a:spcBef>
        <a:buNone/>
        <a:defRPr sz="53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QuantumBFS/YaoBlocks.jl/pull/78" TargetMode="External"/><Relationship Id="rId5" Type="http://schemas.openxmlformats.org/officeDocument/2006/relationships/hyperlink" Target="https://github.com/Roger-luo/Sym.jl"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2.pn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13.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a:extLst>
              <a:ext uri="{FF2B5EF4-FFF2-40B4-BE49-F238E27FC236}">
                <a16:creationId xmlns:a16="http://schemas.microsoft.com/office/drawing/2014/main" id="{1ED5E59B-7F2E-4B6B-AB67-37942993ECEC}"/>
              </a:ext>
            </a:extLst>
          </p:cNvPr>
          <p:cNvPicPr>
            <a:picLocks noChangeAspect="1"/>
          </p:cNvPicPr>
          <p:nvPr/>
        </p:nvPicPr>
        <p:blipFill rotWithShape="1">
          <a:blip r:embed="rId3">
            <a:alphaModFix amt="35000"/>
          </a:blip>
          <a:srcRect t="8172" b="7558"/>
          <a:stretch/>
        </p:blipFill>
        <p:spPr>
          <a:xfrm>
            <a:off x="20" y="10"/>
            <a:ext cx="12191980" cy="6857990"/>
          </a:xfrm>
          <a:prstGeom prst="rect">
            <a:avLst/>
          </a:prstGeom>
        </p:spPr>
      </p:pic>
      <p:sp>
        <p:nvSpPr>
          <p:cNvPr id="2" name="Title 1">
            <a:extLst>
              <a:ext uri="{FF2B5EF4-FFF2-40B4-BE49-F238E27FC236}">
                <a16:creationId xmlns:a16="http://schemas.microsoft.com/office/drawing/2014/main" id="{33BA93ED-0E1F-9E4D-94EB-A2E54CE8A7B6}"/>
              </a:ext>
            </a:extLst>
          </p:cNvPr>
          <p:cNvSpPr>
            <a:spLocks noGrp="1"/>
          </p:cNvSpPr>
          <p:nvPr>
            <p:ph type="ctrTitle"/>
          </p:nvPr>
        </p:nvSpPr>
        <p:spPr>
          <a:xfrm>
            <a:off x="1097280" y="758952"/>
            <a:ext cx="10058400" cy="3566160"/>
          </a:xfrm>
        </p:spPr>
        <p:txBody>
          <a:bodyPr>
            <a:normAutofit/>
          </a:bodyPr>
          <a:lstStyle/>
          <a:p>
            <a:r>
              <a:rPr lang="en-US">
                <a:solidFill>
                  <a:srgbClr val="FFFFFF"/>
                </a:solidFill>
              </a:rPr>
              <a:t>Quantum Compiler Optimization</a:t>
            </a:r>
          </a:p>
        </p:txBody>
      </p:sp>
      <p:sp>
        <p:nvSpPr>
          <p:cNvPr id="3" name="Subtitle 2">
            <a:extLst>
              <a:ext uri="{FF2B5EF4-FFF2-40B4-BE49-F238E27FC236}">
                <a16:creationId xmlns:a16="http://schemas.microsoft.com/office/drawing/2014/main" id="{0B48E74E-13D5-5C46-9530-2663969FBDCF}"/>
              </a:ext>
            </a:extLst>
          </p:cNvPr>
          <p:cNvSpPr>
            <a:spLocks noGrp="1"/>
          </p:cNvSpPr>
          <p:nvPr>
            <p:ph type="subTitle" idx="1"/>
          </p:nvPr>
        </p:nvSpPr>
        <p:spPr>
          <a:xfrm>
            <a:off x="1100051" y="4645152"/>
            <a:ext cx="10058400" cy="1143000"/>
          </a:xfrm>
        </p:spPr>
        <p:txBody>
          <a:bodyPr>
            <a:normAutofit/>
          </a:bodyPr>
          <a:lstStyle/>
          <a:p>
            <a:r>
              <a:rPr lang="en-US">
                <a:solidFill>
                  <a:srgbClr val="FFFFFF"/>
                </a:solidFill>
              </a:rPr>
              <a:t>Circuit Compilation &amp; Simplification</a:t>
            </a:r>
          </a:p>
        </p:txBody>
      </p:sp>
      <p:cxnSp>
        <p:nvCxnSpPr>
          <p:cNvPr id="11" name="Straight Connector 1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85C1CCDB-7B02-094B-B08C-ACCBF63751FE}"/>
              </a:ext>
            </a:extLst>
          </p:cNvPr>
          <p:cNvSpPr>
            <a:spLocks noGrp="1"/>
          </p:cNvSpPr>
          <p:nvPr>
            <p:ph type="ftr" sz="quarter" idx="11"/>
          </p:nvPr>
        </p:nvSpPr>
        <p:spPr/>
        <p:txBody>
          <a:bodyPr/>
          <a:lstStyle/>
          <a:p>
            <a:r>
              <a:rPr lang="en-US"/>
              <a:t>Xiuzhe (Roger) Luo@PIQUIL, Waterloo</a:t>
            </a:r>
            <a:endParaRPr lang="en-US" dirty="0"/>
          </a:p>
        </p:txBody>
      </p:sp>
      <p:sp>
        <p:nvSpPr>
          <p:cNvPr id="5" name="Date Placeholder 4">
            <a:extLst>
              <a:ext uri="{FF2B5EF4-FFF2-40B4-BE49-F238E27FC236}">
                <a16:creationId xmlns:a16="http://schemas.microsoft.com/office/drawing/2014/main" id="{E8BBBA68-1E48-044B-9105-C6579CC3095E}"/>
              </a:ext>
            </a:extLst>
          </p:cNvPr>
          <p:cNvSpPr>
            <a:spLocks noGrp="1"/>
          </p:cNvSpPr>
          <p:nvPr>
            <p:ph type="dt" sz="half" idx="10"/>
          </p:nvPr>
        </p:nvSpPr>
        <p:spPr/>
        <p:txBody>
          <a:bodyPr/>
          <a:lstStyle/>
          <a:p>
            <a:fld id="{D999F071-04A6-FB4E-8783-A3B73084B20F}" type="datetime1">
              <a:rPr lang="en-CA" smtClean="0"/>
              <a:t>2019-12-19</a:t>
            </a:fld>
            <a:endParaRPr lang="en-US" dirty="0"/>
          </a:p>
        </p:txBody>
      </p:sp>
    </p:spTree>
    <p:extLst>
      <p:ext uri="{BB962C8B-B14F-4D97-AF65-F5344CB8AC3E}">
        <p14:creationId xmlns:p14="http://schemas.microsoft.com/office/powerpoint/2010/main" val="28976215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BFBD-737C-6B41-9423-05AAD9B458F5}"/>
              </a:ext>
            </a:extLst>
          </p:cNvPr>
          <p:cNvSpPr>
            <a:spLocks noGrp="1"/>
          </p:cNvSpPr>
          <p:nvPr>
            <p:ph type="title"/>
          </p:nvPr>
        </p:nvSpPr>
        <p:spPr/>
        <p:txBody>
          <a:bodyPr/>
          <a:lstStyle/>
          <a:p>
            <a:r>
              <a:rPr lang="en-US" dirty="0"/>
              <a:t>Communitive Match O(N!)</a:t>
            </a:r>
          </a:p>
        </p:txBody>
      </p:sp>
      <p:sp>
        <p:nvSpPr>
          <p:cNvPr id="4" name="Date Placeholder 3">
            <a:extLst>
              <a:ext uri="{FF2B5EF4-FFF2-40B4-BE49-F238E27FC236}">
                <a16:creationId xmlns:a16="http://schemas.microsoft.com/office/drawing/2014/main" id="{BA2AEC83-C1BC-DD4A-9168-0657F32EE89D}"/>
              </a:ext>
            </a:extLst>
          </p:cNvPr>
          <p:cNvSpPr>
            <a:spLocks noGrp="1"/>
          </p:cNvSpPr>
          <p:nvPr>
            <p:ph type="dt" sz="half" idx="10"/>
          </p:nvPr>
        </p:nvSpPr>
        <p:spPr/>
        <p:txBody>
          <a:bodyPr/>
          <a:lstStyle/>
          <a:p>
            <a:fld id="{AC4C910D-D0A0-CD45-9322-1FC7599A31B8}" type="datetime1">
              <a:rPr lang="en-CA" smtClean="0"/>
              <a:t>2019-12-19</a:t>
            </a:fld>
            <a:endParaRPr lang="en-US" dirty="0"/>
          </a:p>
        </p:txBody>
      </p:sp>
      <p:sp>
        <p:nvSpPr>
          <p:cNvPr id="5" name="Footer Placeholder 4">
            <a:extLst>
              <a:ext uri="{FF2B5EF4-FFF2-40B4-BE49-F238E27FC236}">
                <a16:creationId xmlns:a16="http://schemas.microsoft.com/office/drawing/2014/main" id="{45287B90-5A65-5B4D-A904-48F6EA643B59}"/>
              </a:ext>
            </a:extLst>
          </p:cNvPr>
          <p:cNvSpPr>
            <a:spLocks noGrp="1"/>
          </p:cNvSpPr>
          <p:nvPr>
            <p:ph type="ftr" sz="quarter" idx="11"/>
          </p:nvPr>
        </p:nvSpPr>
        <p:spPr/>
        <p:txBody>
          <a:bodyPr/>
          <a:lstStyle/>
          <a:p>
            <a:r>
              <a:rPr lang="en-US"/>
              <a:t>arxiv: 1705.00907</a:t>
            </a:r>
            <a:endParaRPr lang="en-US" dirty="0"/>
          </a:p>
        </p:txBody>
      </p:sp>
      <p:sp>
        <p:nvSpPr>
          <p:cNvPr id="6" name="TextBox 5">
            <a:extLst>
              <a:ext uri="{FF2B5EF4-FFF2-40B4-BE49-F238E27FC236}">
                <a16:creationId xmlns:a16="http://schemas.microsoft.com/office/drawing/2014/main" id="{75A76846-B34F-1B40-81E7-DB3924C25996}"/>
              </a:ext>
            </a:extLst>
          </p:cNvPr>
          <p:cNvSpPr txBox="1"/>
          <p:nvPr/>
        </p:nvSpPr>
        <p:spPr>
          <a:xfrm>
            <a:off x="6837136" y="2703868"/>
            <a:ext cx="3331361" cy="369332"/>
          </a:xfrm>
          <a:prstGeom prst="rect">
            <a:avLst/>
          </a:prstGeom>
          <a:noFill/>
        </p:spPr>
        <p:txBody>
          <a:bodyPr wrap="none" rtlCol="0">
            <a:spAutoFit/>
          </a:bodyPr>
          <a:lstStyle/>
          <a:p>
            <a:r>
              <a:rPr lang="en-US" dirty="0"/>
              <a:t>A + B + C + (A + D) + (A + D+ D+ B)</a:t>
            </a:r>
          </a:p>
        </p:txBody>
      </p:sp>
      <p:pic>
        <p:nvPicPr>
          <p:cNvPr id="8" name="Picture 7" descr="A close up of a logo&#10;&#10;Description automatically generated">
            <a:extLst>
              <a:ext uri="{FF2B5EF4-FFF2-40B4-BE49-F238E27FC236}">
                <a16:creationId xmlns:a16="http://schemas.microsoft.com/office/drawing/2014/main" id="{FD37A0A3-074D-514A-8531-974EFF689AC0}"/>
              </a:ext>
            </a:extLst>
          </p:cNvPr>
          <p:cNvPicPr>
            <a:picLocks noChangeAspect="1"/>
          </p:cNvPicPr>
          <p:nvPr/>
        </p:nvPicPr>
        <p:blipFill rotWithShape="1">
          <a:blip r:embed="rId3"/>
          <a:srcRect b="78846"/>
          <a:stretch/>
        </p:blipFill>
        <p:spPr>
          <a:xfrm>
            <a:off x="5849955" y="3784800"/>
            <a:ext cx="5305725" cy="1450757"/>
          </a:xfrm>
          <a:prstGeom prst="rect">
            <a:avLst/>
          </a:prstGeom>
        </p:spPr>
      </p:pic>
      <p:pic>
        <p:nvPicPr>
          <p:cNvPr id="9" name="Picture 8">
            <a:extLst>
              <a:ext uri="{FF2B5EF4-FFF2-40B4-BE49-F238E27FC236}">
                <a16:creationId xmlns:a16="http://schemas.microsoft.com/office/drawing/2014/main" id="{B89025BA-BBDD-1847-88AC-9DA6FB961B5C}"/>
              </a:ext>
            </a:extLst>
          </p:cNvPr>
          <p:cNvPicPr>
            <a:picLocks noChangeAspect="1"/>
          </p:cNvPicPr>
          <p:nvPr/>
        </p:nvPicPr>
        <p:blipFill>
          <a:blip r:embed="rId4"/>
          <a:stretch>
            <a:fillRect/>
          </a:stretch>
        </p:blipFill>
        <p:spPr>
          <a:xfrm>
            <a:off x="512213" y="2840699"/>
            <a:ext cx="5910890" cy="1888201"/>
          </a:xfrm>
          <a:prstGeom prst="rect">
            <a:avLst/>
          </a:prstGeom>
        </p:spPr>
      </p:pic>
      <p:sp>
        <p:nvSpPr>
          <p:cNvPr id="7" name="TextBox 6">
            <a:extLst>
              <a:ext uri="{FF2B5EF4-FFF2-40B4-BE49-F238E27FC236}">
                <a16:creationId xmlns:a16="http://schemas.microsoft.com/office/drawing/2014/main" id="{E19443FF-E3A4-E342-B5B0-43C51815B980}"/>
              </a:ext>
            </a:extLst>
          </p:cNvPr>
          <p:cNvSpPr txBox="1"/>
          <p:nvPr/>
        </p:nvSpPr>
        <p:spPr>
          <a:xfrm>
            <a:off x="469182" y="5379532"/>
            <a:ext cx="5498813" cy="923330"/>
          </a:xfrm>
          <a:prstGeom prst="rect">
            <a:avLst/>
          </a:prstGeom>
          <a:noFill/>
        </p:spPr>
        <p:txBody>
          <a:bodyPr wrap="none" rtlCol="0">
            <a:spAutoFit/>
          </a:bodyPr>
          <a:lstStyle/>
          <a:p>
            <a:r>
              <a:rPr lang="en-US" dirty="0"/>
              <a:t>1. </a:t>
            </a:r>
            <a:r>
              <a:rPr lang="en-CA" dirty="0">
                <a:hlinkClick r:id="rId5"/>
              </a:rPr>
              <a:t>https://github.com/Roger-luo/Sym.jl</a:t>
            </a:r>
            <a:r>
              <a:rPr lang="en-CA" dirty="0"/>
              <a:t> </a:t>
            </a:r>
          </a:p>
          <a:p>
            <a:r>
              <a:rPr lang="en-CA" dirty="0"/>
              <a:t>2. </a:t>
            </a:r>
            <a:r>
              <a:rPr lang="en-CA" dirty="0">
                <a:hlinkClick r:id="rId6"/>
              </a:rPr>
              <a:t>https://github.com/QuantumBFS/YaoBlocks.jl/pull/78</a:t>
            </a:r>
            <a:r>
              <a:rPr lang="en-CA" dirty="0"/>
              <a:t> </a:t>
            </a:r>
          </a:p>
          <a:p>
            <a:endParaRPr lang="en-US" dirty="0"/>
          </a:p>
        </p:txBody>
      </p:sp>
    </p:spTree>
    <p:extLst>
      <p:ext uri="{BB962C8B-B14F-4D97-AF65-F5344CB8AC3E}">
        <p14:creationId xmlns:p14="http://schemas.microsoft.com/office/powerpoint/2010/main" val="3285827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A064-8F7B-7C4A-86AA-CE40DFC10D44}"/>
              </a:ext>
            </a:extLst>
          </p:cNvPr>
          <p:cNvSpPr>
            <a:spLocks noGrp="1"/>
          </p:cNvSpPr>
          <p:nvPr>
            <p:ph type="title"/>
          </p:nvPr>
        </p:nvSpPr>
        <p:spPr/>
        <p:txBody>
          <a:bodyPr/>
          <a:lstStyle/>
          <a:p>
            <a:r>
              <a:rPr lang="en-US" dirty="0"/>
              <a:t>Circuit Optimization/Simplification</a:t>
            </a:r>
          </a:p>
        </p:txBody>
      </p:sp>
      <p:sp>
        <p:nvSpPr>
          <p:cNvPr id="4" name="Date Placeholder 3">
            <a:extLst>
              <a:ext uri="{FF2B5EF4-FFF2-40B4-BE49-F238E27FC236}">
                <a16:creationId xmlns:a16="http://schemas.microsoft.com/office/drawing/2014/main" id="{AE560775-2EF9-5D47-845C-8034F7309004}"/>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F533AA2D-F2CF-7D40-BC08-3CD46AF5A1EF}"/>
              </a:ext>
            </a:extLst>
          </p:cNvPr>
          <p:cNvSpPr>
            <a:spLocks noGrp="1"/>
          </p:cNvSpPr>
          <p:nvPr>
            <p:ph type="ftr" sz="quarter" idx="11"/>
          </p:nvPr>
        </p:nvSpPr>
        <p:spPr/>
        <p:txBody>
          <a:bodyPr/>
          <a:lstStyle/>
          <a:p>
            <a:r>
              <a:rPr lang="en-US"/>
              <a:t>Xiuzhe (Roger) Luo@PIQUIL, Waterloo</a:t>
            </a:r>
            <a:endParaRPr lang="en-US" dirty="0"/>
          </a:p>
        </p:txBody>
      </p:sp>
      <p:sp>
        <p:nvSpPr>
          <p:cNvPr id="6" name="Rectangle 5">
            <a:extLst>
              <a:ext uri="{FF2B5EF4-FFF2-40B4-BE49-F238E27FC236}">
                <a16:creationId xmlns:a16="http://schemas.microsoft.com/office/drawing/2014/main" id="{7D0A9668-A66B-1B4E-8EAE-51FE5B415F6A}"/>
              </a:ext>
            </a:extLst>
          </p:cNvPr>
          <p:cNvSpPr/>
          <p:nvPr/>
        </p:nvSpPr>
        <p:spPr>
          <a:xfrm>
            <a:off x="1097279" y="3429000"/>
            <a:ext cx="1156138" cy="172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a:t>
            </a:r>
          </a:p>
          <a:p>
            <a:pPr algn="ctr"/>
            <a:r>
              <a:rPr lang="en-US" dirty="0"/>
              <a:t>Gate</a:t>
            </a:r>
          </a:p>
          <a:p>
            <a:pPr algn="ctr"/>
            <a:r>
              <a:rPr lang="en-US" dirty="0"/>
              <a:t>Set</a:t>
            </a:r>
          </a:p>
        </p:txBody>
      </p:sp>
      <p:sp>
        <p:nvSpPr>
          <p:cNvPr id="7" name="Rectangle 6">
            <a:extLst>
              <a:ext uri="{FF2B5EF4-FFF2-40B4-BE49-F238E27FC236}">
                <a16:creationId xmlns:a16="http://schemas.microsoft.com/office/drawing/2014/main" id="{7D3219F3-23A1-FE45-AF1C-6DAF13729B3E}"/>
              </a:ext>
            </a:extLst>
          </p:cNvPr>
          <p:cNvSpPr/>
          <p:nvPr/>
        </p:nvSpPr>
        <p:spPr>
          <a:xfrm>
            <a:off x="9999542" y="3893349"/>
            <a:ext cx="1156138" cy="172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Simplified</a:t>
            </a:r>
          </a:p>
          <a:p>
            <a:pPr algn="ctr"/>
            <a:r>
              <a:rPr lang="en-US" dirty="0"/>
              <a:t>Circuit</a:t>
            </a:r>
          </a:p>
        </p:txBody>
      </p:sp>
      <p:cxnSp>
        <p:nvCxnSpPr>
          <p:cNvPr id="10" name="Elbow Connector 9">
            <a:extLst>
              <a:ext uri="{FF2B5EF4-FFF2-40B4-BE49-F238E27FC236}">
                <a16:creationId xmlns:a16="http://schemas.microsoft.com/office/drawing/2014/main" id="{F6B661AD-D45E-E445-8083-E460E79AEF1B}"/>
              </a:ext>
            </a:extLst>
          </p:cNvPr>
          <p:cNvCxnSpPr>
            <a:cxnSpLocks/>
            <a:stCxn id="6" idx="3"/>
            <a:endCxn id="13" idx="1"/>
          </p:cNvCxnSpPr>
          <p:nvPr/>
        </p:nvCxnSpPr>
        <p:spPr>
          <a:xfrm flipV="1">
            <a:off x="2253417" y="2907784"/>
            <a:ext cx="974103" cy="138306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DF4B327-6942-B443-8255-0EACB5C2E250}"/>
              </a:ext>
            </a:extLst>
          </p:cNvPr>
          <p:cNvSpPr/>
          <p:nvPr/>
        </p:nvSpPr>
        <p:spPr>
          <a:xfrm>
            <a:off x="3227520" y="2379887"/>
            <a:ext cx="1819433" cy="1055794"/>
          </a:xfrm>
          <a:prstGeom prst="rect">
            <a:avLst/>
          </a:prstGeom>
          <a:solidFill>
            <a:schemeClr val="accent6"/>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Intermediate</a:t>
            </a:r>
          </a:p>
          <a:p>
            <a:pPr algn="ctr"/>
            <a:r>
              <a:rPr lang="en-US" dirty="0"/>
              <a:t>Representation</a:t>
            </a:r>
          </a:p>
        </p:txBody>
      </p:sp>
      <p:sp>
        <p:nvSpPr>
          <p:cNvPr id="16" name="Rectangle 15">
            <a:extLst>
              <a:ext uri="{FF2B5EF4-FFF2-40B4-BE49-F238E27FC236}">
                <a16:creationId xmlns:a16="http://schemas.microsoft.com/office/drawing/2014/main" id="{9C924FD0-8077-5346-BFEA-445B9A0A8F7C}"/>
              </a:ext>
            </a:extLst>
          </p:cNvPr>
          <p:cNvSpPr/>
          <p:nvPr/>
        </p:nvSpPr>
        <p:spPr>
          <a:xfrm>
            <a:off x="6542606" y="2379887"/>
            <a:ext cx="1819433" cy="105579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Pattern Match</a:t>
            </a:r>
          </a:p>
        </p:txBody>
      </p:sp>
      <p:sp>
        <p:nvSpPr>
          <p:cNvPr id="18" name="Diamond 17">
            <a:extLst>
              <a:ext uri="{FF2B5EF4-FFF2-40B4-BE49-F238E27FC236}">
                <a16:creationId xmlns:a16="http://schemas.microsoft.com/office/drawing/2014/main" id="{5B676345-D42C-534F-9BDF-5AABC001B201}"/>
              </a:ext>
            </a:extLst>
          </p:cNvPr>
          <p:cNvSpPr/>
          <p:nvPr/>
        </p:nvSpPr>
        <p:spPr>
          <a:xfrm>
            <a:off x="6478944" y="4212485"/>
            <a:ext cx="2661424" cy="1085425"/>
          </a:xfrm>
          <a:prstGeom prst="diamon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be simplified</a:t>
            </a:r>
          </a:p>
        </p:txBody>
      </p:sp>
      <p:cxnSp>
        <p:nvCxnSpPr>
          <p:cNvPr id="20" name="Straight Arrow Connector 19">
            <a:extLst>
              <a:ext uri="{FF2B5EF4-FFF2-40B4-BE49-F238E27FC236}">
                <a16:creationId xmlns:a16="http://schemas.microsoft.com/office/drawing/2014/main" id="{6E1BB0B5-6D27-C948-ADE1-2FE942ED6D3C}"/>
              </a:ext>
            </a:extLst>
          </p:cNvPr>
          <p:cNvCxnSpPr>
            <a:cxnSpLocks/>
            <a:stCxn id="13" idx="3"/>
            <a:endCxn id="16" idx="1"/>
          </p:cNvCxnSpPr>
          <p:nvPr/>
        </p:nvCxnSpPr>
        <p:spPr>
          <a:xfrm>
            <a:off x="5046953" y="2907784"/>
            <a:ext cx="149565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8BC81A33-71BC-034D-B34D-F8F69AD70CE7}"/>
              </a:ext>
            </a:extLst>
          </p:cNvPr>
          <p:cNvCxnSpPr>
            <a:cxnSpLocks/>
            <a:stCxn id="16" idx="3"/>
            <a:endCxn id="18" idx="0"/>
          </p:cNvCxnSpPr>
          <p:nvPr/>
        </p:nvCxnSpPr>
        <p:spPr>
          <a:xfrm flipH="1">
            <a:off x="7809656" y="2907784"/>
            <a:ext cx="552383" cy="1304701"/>
          </a:xfrm>
          <a:prstGeom prst="bentConnector4">
            <a:avLst>
              <a:gd name="adj1" fmla="val -41384"/>
              <a:gd name="adj2" fmla="val 7023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5704E4-4B02-A244-8362-82AA1DB937B9}"/>
              </a:ext>
            </a:extLst>
          </p:cNvPr>
          <p:cNvCxnSpPr>
            <a:cxnSpLocks/>
            <a:stCxn id="18" idx="3"/>
            <a:endCxn id="7" idx="1"/>
          </p:cNvCxnSpPr>
          <p:nvPr/>
        </p:nvCxnSpPr>
        <p:spPr>
          <a:xfrm>
            <a:off x="9140368" y="4755198"/>
            <a:ext cx="85917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3498B4A-93B7-D34C-8B5A-0DAD894A279D}"/>
              </a:ext>
            </a:extLst>
          </p:cNvPr>
          <p:cNvSpPr txBox="1"/>
          <p:nvPr/>
        </p:nvSpPr>
        <p:spPr>
          <a:xfrm>
            <a:off x="9283064" y="4350041"/>
            <a:ext cx="455574" cy="369332"/>
          </a:xfrm>
          <a:prstGeom prst="rect">
            <a:avLst/>
          </a:prstGeom>
          <a:noFill/>
        </p:spPr>
        <p:txBody>
          <a:bodyPr wrap="none" rtlCol="0">
            <a:spAutoFit/>
          </a:bodyPr>
          <a:lstStyle/>
          <a:p>
            <a:r>
              <a:rPr lang="en-US" dirty="0"/>
              <a:t>No</a:t>
            </a:r>
          </a:p>
        </p:txBody>
      </p:sp>
      <p:cxnSp>
        <p:nvCxnSpPr>
          <p:cNvPr id="33" name="Elbow Connector 32">
            <a:extLst>
              <a:ext uri="{FF2B5EF4-FFF2-40B4-BE49-F238E27FC236}">
                <a16:creationId xmlns:a16="http://schemas.microsoft.com/office/drawing/2014/main" id="{2303E85F-47D0-CB49-B723-3D3A4151D982}"/>
              </a:ext>
            </a:extLst>
          </p:cNvPr>
          <p:cNvCxnSpPr>
            <a:cxnSpLocks/>
            <a:stCxn id="18" idx="1"/>
          </p:cNvCxnSpPr>
          <p:nvPr/>
        </p:nvCxnSpPr>
        <p:spPr>
          <a:xfrm rot="10800000">
            <a:off x="5712310" y="2904444"/>
            <a:ext cx="766635" cy="185075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E222523-8A0F-934A-873C-4C3096BA64A7}"/>
              </a:ext>
            </a:extLst>
          </p:cNvPr>
          <p:cNvSpPr txBox="1"/>
          <p:nvPr/>
        </p:nvSpPr>
        <p:spPr>
          <a:xfrm>
            <a:off x="5862974" y="4350041"/>
            <a:ext cx="485518" cy="369332"/>
          </a:xfrm>
          <a:prstGeom prst="rect">
            <a:avLst/>
          </a:prstGeom>
          <a:noFill/>
        </p:spPr>
        <p:txBody>
          <a:bodyPr wrap="none" rtlCol="0">
            <a:spAutoFit/>
          </a:bodyPr>
          <a:lstStyle/>
          <a:p>
            <a:r>
              <a:rPr lang="en-US" dirty="0"/>
              <a:t>Yes</a:t>
            </a:r>
          </a:p>
        </p:txBody>
      </p:sp>
      <p:sp>
        <p:nvSpPr>
          <p:cNvPr id="44" name="TextBox 43">
            <a:extLst>
              <a:ext uri="{FF2B5EF4-FFF2-40B4-BE49-F238E27FC236}">
                <a16:creationId xmlns:a16="http://schemas.microsoft.com/office/drawing/2014/main" id="{FC806563-9304-0E4A-88A8-34C38B0D541D}"/>
              </a:ext>
            </a:extLst>
          </p:cNvPr>
          <p:cNvSpPr txBox="1"/>
          <p:nvPr/>
        </p:nvSpPr>
        <p:spPr>
          <a:xfrm>
            <a:off x="8667642" y="3068666"/>
            <a:ext cx="945452" cy="738664"/>
          </a:xfrm>
          <a:prstGeom prst="rect">
            <a:avLst/>
          </a:prstGeom>
          <a:noFill/>
        </p:spPr>
        <p:txBody>
          <a:bodyPr wrap="none" rtlCol="0">
            <a:spAutoFit/>
          </a:bodyPr>
          <a:lstStyle/>
          <a:p>
            <a:r>
              <a:rPr lang="en-US" sz="1400" dirty="0"/>
              <a:t>Rewrite</a:t>
            </a:r>
          </a:p>
          <a:p>
            <a:r>
              <a:rPr lang="en-US" sz="1400" dirty="0"/>
              <a:t>(Matched)</a:t>
            </a:r>
          </a:p>
          <a:p>
            <a:r>
              <a:rPr lang="en-US" sz="1400" dirty="0"/>
              <a:t>Terms</a:t>
            </a:r>
          </a:p>
        </p:txBody>
      </p:sp>
    </p:spTree>
    <p:extLst>
      <p:ext uri="{BB962C8B-B14F-4D97-AF65-F5344CB8AC3E}">
        <p14:creationId xmlns:p14="http://schemas.microsoft.com/office/powerpoint/2010/main" val="154053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057AD-2187-F348-B3EB-7127F11A486F}"/>
              </a:ext>
            </a:extLst>
          </p:cNvPr>
          <p:cNvSpPr>
            <a:spLocks noGrp="1"/>
          </p:cNvSpPr>
          <p:nvPr>
            <p:ph type="ctrTitle"/>
          </p:nvPr>
        </p:nvSpPr>
        <p:spPr/>
        <p:txBody>
          <a:bodyPr/>
          <a:lstStyle/>
          <a:p>
            <a:r>
              <a:rPr lang="en-US" dirty="0"/>
              <a:t>Tensor Network</a:t>
            </a:r>
          </a:p>
        </p:txBody>
      </p:sp>
      <p:sp>
        <p:nvSpPr>
          <p:cNvPr id="3" name="Subtitle 2">
            <a:extLst>
              <a:ext uri="{FF2B5EF4-FFF2-40B4-BE49-F238E27FC236}">
                <a16:creationId xmlns:a16="http://schemas.microsoft.com/office/drawing/2014/main" id="{7B96DA14-9A62-044D-AE9E-812F9A7CECE8}"/>
              </a:ext>
            </a:extLst>
          </p:cNvPr>
          <p:cNvSpPr>
            <a:spLocks noGrp="1"/>
          </p:cNvSpPr>
          <p:nvPr>
            <p:ph type="subTitle" idx="1"/>
          </p:nvPr>
        </p:nvSpPr>
        <p:spPr/>
        <p:txBody>
          <a:bodyPr/>
          <a:lstStyle/>
          <a:p>
            <a:r>
              <a:rPr lang="en-US" dirty="0"/>
              <a:t>A quick guide</a:t>
            </a:r>
          </a:p>
        </p:txBody>
      </p:sp>
      <p:sp>
        <p:nvSpPr>
          <p:cNvPr id="4" name="Date Placeholder 3">
            <a:extLst>
              <a:ext uri="{FF2B5EF4-FFF2-40B4-BE49-F238E27FC236}">
                <a16:creationId xmlns:a16="http://schemas.microsoft.com/office/drawing/2014/main" id="{8AEB1199-E28D-BB4A-B37A-5F4B27F7703C}"/>
              </a:ext>
            </a:extLst>
          </p:cNvPr>
          <p:cNvSpPr>
            <a:spLocks noGrp="1"/>
          </p:cNvSpPr>
          <p:nvPr>
            <p:ph type="dt" sz="half" idx="10"/>
          </p:nvPr>
        </p:nvSpPr>
        <p:spPr/>
        <p:txBody>
          <a:bodyPr/>
          <a:lstStyle/>
          <a:p>
            <a:fld id="{DE48CDA1-E9BC-0D48-8A60-3CA6C608F9E3}" type="datetime1">
              <a:rPr lang="en-CA" smtClean="0"/>
              <a:t>2019-12-19</a:t>
            </a:fld>
            <a:endParaRPr lang="en-US" dirty="0"/>
          </a:p>
        </p:txBody>
      </p:sp>
      <p:sp>
        <p:nvSpPr>
          <p:cNvPr id="5" name="Footer Placeholder 4">
            <a:extLst>
              <a:ext uri="{FF2B5EF4-FFF2-40B4-BE49-F238E27FC236}">
                <a16:creationId xmlns:a16="http://schemas.microsoft.com/office/drawing/2014/main" id="{C86F80BA-1738-5C4A-8CA1-11BB7F171687}"/>
              </a:ext>
            </a:extLst>
          </p:cNvPr>
          <p:cNvSpPr>
            <a:spLocks noGrp="1"/>
          </p:cNvSpPr>
          <p:nvPr>
            <p:ph type="ftr" sz="quarter" idx="11"/>
          </p:nvPr>
        </p:nvSpPr>
        <p:spPr/>
        <p:txBody>
          <a:bodyPr/>
          <a:lstStyle/>
          <a:p>
            <a:r>
              <a:rPr lang="en-US"/>
              <a:t>Xiuzhe (Roger) Luo@PIQUIL, Waterloo</a:t>
            </a:r>
            <a:endParaRPr lang="en-US" dirty="0"/>
          </a:p>
        </p:txBody>
      </p:sp>
    </p:spTree>
    <p:extLst>
      <p:ext uri="{BB962C8B-B14F-4D97-AF65-F5344CB8AC3E}">
        <p14:creationId xmlns:p14="http://schemas.microsoft.com/office/powerpoint/2010/main" val="1780500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B9F7B-BE1F-D043-A64F-989400C5EE66}"/>
              </a:ext>
            </a:extLst>
          </p:cNvPr>
          <p:cNvSpPr>
            <a:spLocks noGrp="1"/>
          </p:cNvSpPr>
          <p:nvPr>
            <p:ph type="title"/>
          </p:nvPr>
        </p:nvSpPr>
        <p:spPr/>
        <p:txBody>
          <a:bodyPr/>
          <a:lstStyle/>
          <a:p>
            <a:r>
              <a:rPr lang="en-US" dirty="0"/>
              <a:t>From Tensors to Networks</a:t>
            </a:r>
          </a:p>
        </p:txBody>
      </p:sp>
      <p:sp>
        <p:nvSpPr>
          <p:cNvPr id="4" name="Date Placeholder 3">
            <a:extLst>
              <a:ext uri="{FF2B5EF4-FFF2-40B4-BE49-F238E27FC236}">
                <a16:creationId xmlns:a16="http://schemas.microsoft.com/office/drawing/2014/main" id="{BEECE037-5480-D848-91A9-C70A222DBF04}"/>
              </a:ext>
            </a:extLst>
          </p:cNvPr>
          <p:cNvSpPr>
            <a:spLocks noGrp="1"/>
          </p:cNvSpPr>
          <p:nvPr>
            <p:ph type="dt" sz="half" idx="10"/>
          </p:nvPr>
        </p:nvSpPr>
        <p:spPr/>
        <p:txBody>
          <a:bodyPr/>
          <a:lstStyle/>
          <a:p>
            <a:fld id="{04AE5A22-C206-4648-929D-3CA3024940F9}" type="datetime1">
              <a:rPr lang="en-CA" smtClean="0"/>
              <a:t>2019-12-19</a:t>
            </a:fld>
            <a:endParaRPr lang="en-US" dirty="0"/>
          </a:p>
        </p:txBody>
      </p:sp>
      <p:sp>
        <p:nvSpPr>
          <p:cNvPr id="5" name="Footer Placeholder 4">
            <a:extLst>
              <a:ext uri="{FF2B5EF4-FFF2-40B4-BE49-F238E27FC236}">
                <a16:creationId xmlns:a16="http://schemas.microsoft.com/office/drawing/2014/main" id="{CF7FD699-8F0B-AE43-841C-A871834970ED}"/>
              </a:ext>
            </a:extLst>
          </p:cNvPr>
          <p:cNvSpPr>
            <a:spLocks noGrp="1"/>
          </p:cNvSpPr>
          <p:nvPr>
            <p:ph type="ftr" sz="quarter" idx="11"/>
          </p:nvPr>
        </p:nvSpPr>
        <p:spPr/>
        <p:txBody>
          <a:bodyPr/>
          <a:lstStyle/>
          <a:p>
            <a:r>
              <a:rPr lang="en-US"/>
              <a:t>Jacob, et al, Quantum Tensor Network in a Nutshell, arxiv 1708.00006</a:t>
            </a:r>
            <a:endParaRPr lang="en-US" dirty="0"/>
          </a:p>
        </p:txBody>
      </p:sp>
      <p:sp>
        <p:nvSpPr>
          <p:cNvPr id="8" name="Triangle 7">
            <a:extLst>
              <a:ext uri="{FF2B5EF4-FFF2-40B4-BE49-F238E27FC236}">
                <a16:creationId xmlns:a16="http://schemas.microsoft.com/office/drawing/2014/main" id="{0CBF635F-E011-E84B-AD8B-8EF547A86DDF}"/>
              </a:ext>
            </a:extLst>
          </p:cNvPr>
          <p:cNvSpPr/>
          <p:nvPr/>
        </p:nvSpPr>
        <p:spPr>
          <a:xfrm rot="10800000">
            <a:off x="2013857" y="3024949"/>
            <a:ext cx="1839686" cy="15859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78D902F-A114-944A-856F-851A41AFA5F9}"/>
              </a:ext>
            </a:extLst>
          </p:cNvPr>
          <p:cNvSpPr/>
          <p:nvPr/>
        </p:nvSpPr>
        <p:spPr>
          <a:xfrm>
            <a:off x="5399314" y="3209050"/>
            <a:ext cx="1063197" cy="1030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FECADCE-A1DA-514A-B187-925AA75EB8D0}"/>
              </a:ext>
            </a:extLst>
          </p:cNvPr>
          <p:cNvSpPr/>
          <p:nvPr/>
        </p:nvSpPr>
        <p:spPr>
          <a:xfrm>
            <a:off x="8008282" y="2867630"/>
            <a:ext cx="1642230" cy="1592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5E4F18C-B0EC-2B4E-9959-2A4D1CEA3DC8}"/>
              </a:ext>
            </a:extLst>
          </p:cNvPr>
          <p:cNvCxnSpPr>
            <a:cxnSpLocks/>
            <a:stCxn id="8" idx="3"/>
          </p:cNvCxnSpPr>
          <p:nvPr/>
        </p:nvCxnSpPr>
        <p:spPr>
          <a:xfrm flipV="1">
            <a:off x="2933700" y="2329543"/>
            <a:ext cx="5443" cy="6954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D0A99E-40B8-444B-AAF6-61ECA6749629}"/>
              </a:ext>
            </a:extLst>
          </p:cNvPr>
          <p:cNvCxnSpPr>
            <a:cxnSpLocks/>
          </p:cNvCxnSpPr>
          <p:nvPr/>
        </p:nvCxnSpPr>
        <p:spPr>
          <a:xfrm flipV="1">
            <a:off x="5928191" y="2519927"/>
            <a:ext cx="5443" cy="6954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4F1FC-C956-E545-81CD-111585B6344C}"/>
              </a:ext>
            </a:extLst>
          </p:cNvPr>
          <p:cNvCxnSpPr>
            <a:cxnSpLocks/>
          </p:cNvCxnSpPr>
          <p:nvPr/>
        </p:nvCxnSpPr>
        <p:spPr>
          <a:xfrm flipV="1">
            <a:off x="5928191" y="4239815"/>
            <a:ext cx="5443" cy="6954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A40271-A771-8A4B-AA6B-9CFAA8777810}"/>
              </a:ext>
            </a:extLst>
          </p:cNvPr>
          <p:cNvCxnSpPr>
            <a:cxnSpLocks/>
          </p:cNvCxnSpPr>
          <p:nvPr/>
        </p:nvCxnSpPr>
        <p:spPr>
          <a:xfrm flipV="1">
            <a:off x="8829397" y="2172224"/>
            <a:ext cx="5443" cy="6954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9693FB-C201-6D48-AD25-9CC3CABB9C03}"/>
              </a:ext>
            </a:extLst>
          </p:cNvPr>
          <p:cNvCxnSpPr>
            <a:cxnSpLocks/>
          </p:cNvCxnSpPr>
          <p:nvPr/>
        </p:nvCxnSpPr>
        <p:spPr>
          <a:xfrm flipV="1">
            <a:off x="8470169" y="4459765"/>
            <a:ext cx="5443" cy="6954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F8D418-EB18-3A47-A0B7-1A9506FA90B8}"/>
              </a:ext>
            </a:extLst>
          </p:cNvPr>
          <p:cNvCxnSpPr>
            <a:cxnSpLocks/>
          </p:cNvCxnSpPr>
          <p:nvPr/>
        </p:nvCxnSpPr>
        <p:spPr>
          <a:xfrm flipV="1">
            <a:off x="9199512" y="4468613"/>
            <a:ext cx="5443" cy="6954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8AE62C1-2315-C546-ADCE-92DBCF0FC90C}"/>
              </a:ext>
            </a:extLst>
          </p:cNvPr>
          <p:cNvSpPr txBox="1"/>
          <p:nvPr/>
        </p:nvSpPr>
        <p:spPr>
          <a:xfrm>
            <a:off x="2545451" y="5220396"/>
            <a:ext cx="794513" cy="369332"/>
          </a:xfrm>
          <a:prstGeom prst="rect">
            <a:avLst/>
          </a:prstGeom>
          <a:noFill/>
        </p:spPr>
        <p:txBody>
          <a:bodyPr wrap="none" rtlCol="0">
            <a:spAutoFit/>
          </a:bodyPr>
          <a:lstStyle/>
          <a:p>
            <a:r>
              <a:rPr lang="en-US" dirty="0"/>
              <a:t>Vector</a:t>
            </a:r>
          </a:p>
        </p:txBody>
      </p:sp>
      <p:sp>
        <p:nvSpPr>
          <p:cNvPr id="20" name="TextBox 19">
            <a:extLst>
              <a:ext uri="{FF2B5EF4-FFF2-40B4-BE49-F238E27FC236}">
                <a16:creationId xmlns:a16="http://schemas.microsoft.com/office/drawing/2014/main" id="{9542902B-1281-C841-B774-CE710A138856}"/>
              </a:ext>
            </a:extLst>
          </p:cNvPr>
          <p:cNvSpPr txBox="1"/>
          <p:nvPr/>
        </p:nvSpPr>
        <p:spPr>
          <a:xfrm>
            <a:off x="5539943" y="5274492"/>
            <a:ext cx="799706" cy="369332"/>
          </a:xfrm>
          <a:prstGeom prst="rect">
            <a:avLst/>
          </a:prstGeom>
          <a:noFill/>
        </p:spPr>
        <p:txBody>
          <a:bodyPr wrap="none" rtlCol="0">
            <a:spAutoFit/>
          </a:bodyPr>
          <a:lstStyle/>
          <a:p>
            <a:r>
              <a:rPr lang="en-US" dirty="0"/>
              <a:t>Matrix</a:t>
            </a:r>
          </a:p>
        </p:txBody>
      </p:sp>
      <p:sp>
        <p:nvSpPr>
          <p:cNvPr id="21" name="TextBox 20">
            <a:extLst>
              <a:ext uri="{FF2B5EF4-FFF2-40B4-BE49-F238E27FC236}">
                <a16:creationId xmlns:a16="http://schemas.microsoft.com/office/drawing/2014/main" id="{E75CB050-AEC2-734B-8860-1B6052D7E9C8}"/>
              </a:ext>
            </a:extLst>
          </p:cNvPr>
          <p:cNvSpPr txBox="1"/>
          <p:nvPr/>
        </p:nvSpPr>
        <p:spPr>
          <a:xfrm>
            <a:off x="8539628" y="5405062"/>
            <a:ext cx="667170" cy="369332"/>
          </a:xfrm>
          <a:prstGeom prst="rect">
            <a:avLst/>
          </a:prstGeom>
          <a:noFill/>
        </p:spPr>
        <p:txBody>
          <a:bodyPr wrap="none" rtlCol="0">
            <a:spAutoFit/>
          </a:bodyPr>
          <a:lstStyle/>
          <a:p>
            <a:r>
              <a:rPr lang="en-US" dirty="0"/>
              <a:t>Cube</a:t>
            </a:r>
          </a:p>
        </p:txBody>
      </p:sp>
    </p:spTree>
    <p:extLst>
      <p:ext uri="{BB962C8B-B14F-4D97-AF65-F5344CB8AC3E}">
        <p14:creationId xmlns:p14="http://schemas.microsoft.com/office/powerpoint/2010/main" val="349936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5CCA3-6F6E-424C-A85D-722BE560B322}"/>
              </a:ext>
            </a:extLst>
          </p:cNvPr>
          <p:cNvSpPr>
            <a:spLocks noGrp="1"/>
          </p:cNvSpPr>
          <p:nvPr>
            <p:ph type="ctrTitle"/>
          </p:nvPr>
        </p:nvSpPr>
        <p:spPr>
          <a:xfrm>
            <a:off x="1097280" y="758952"/>
            <a:ext cx="10058400" cy="3892168"/>
          </a:xfrm>
        </p:spPr>
        <p:txBody>
          <a:bodyPr>
            <a:normAutofit/>
          </a:bodyPr>
          <a:lstStyle/>
          <a:p>
            <a:r>
              <a:rPr lang="en-US" sz="9600"/>
              <a:t>ZX Diagram &amp; Calculus</a:t>
            </a:r>
          </a:p>
        </p:txBody>
      </p:sp>
      <p:sp>
        <p:nvSpPr>
          <p:cNvPr id="12" name="Rectangle 1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F93457F3-4B3D-6D4D-8856-A417307E3E37}"/>
              </a:ext>
            </a:extLst>
          </p:cNvPr>
          <p:cNvSpPr>
            <a:spLocks noGrp="1"/>
          </p:cNvSpPr>
          <p:nvPr>
            <p:ph type="subTitle" idx="1"/>
          </p:nvPr>
        </p:nvSpPr>
        <p:spPr>
          <a:xfrm>
            <a:off x="1100051" y="5225240"/>
            <a:ext cx="10058400" cy="1143000"/>
          </a:xfrm>
        </p:spPr>
        <p:txBody>
          <a:bodyPr>
            <a:normAutofit/>
          </a:bodyPr>
          <a:lstStyle/>
          <a:p>
            <a:r>
              <a:rPr lang="en-US">
                <a:solidFill>
                  <a:srgbClr val="FFFFFF"/>
                </a:solidFill>
              </a:rPr>
              <a:t>A graphic representation of quantum circuits</a:t>
            </a:r>
          </a:p>
        </p:txBody>
      </p:sp>
      <p:sp>
        <p:nvSpPr>
          <p:cNvPr id="5" name="Footer Placeholder 4">
            <a:extLst>
              <a:ext uri="{FF2B5EF4-FFF2-40B4-BE49-F238E27FC236}">
                <a16:creationId xmlns:a16="http://schemas.microsoft.com/office/drawing/2014/main" id="{8CBD0BA9-94F5-0444-9AF7-580A65DF61BA}"/>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a:t>Xiuzhe (Roger) Luo@PIQUIL, Waterloo</a:t>
            </a:r>
          </a:p>
        </p:txBody>
      </p:sp>
      <p:sp>
        <p:nvSpPr>
          <p:cNvPr id="4" name="Date Placeholder 3">
            <a:extLst>
              <a:ext uri="{FF2B5EF4-FFF2-40B4-BE49-F238E27FC236}">
                <a16:creationId xmlns:a16="http://schemas.microsoft.com/office/drawing/2014/main" id="{83D46C8F-C007-D348-B8B4-6AB7F0F4F28B}"/>
              </a:ext>
            </a:extLst>
          </p:cNvPr>
          <p:cNvSpPr>
            <a:spLocks noGrp="1"/>
          </p:cNvSpPr>
          <p:nvPr>
            <p:ph type="dt" sz="half" idx="10"/>
          </p:nvPr>
        </p:nvSpPr>
        <p:spPr>
          <a:xfrm>
            <a:off x="8218426" y="6446838"/>
            <a:ext cx="2584850" cy="365125"/>
          </a:xfrm>
        </p:spPr>
        <p:txBody>
          <a:bodyPr>
            <a:normAutofit/>
          </a:bodyPr>
          <a:lstStyle/>
          <a:p>
            <a:pPr>
              <a:spcAft>
                <a:spcPts val="600"/>
              </a:spcAft>
            </a:pPr>
            <a:fld id="{DE48CDA1-E9BC-0D48-8A60-3CA6C608F9E3}" type="datetime1">
              <a:rPr lang="en-CA" smtClean="0"/>
              <a:pPr>
                <a:spcAft>
                  <a:spcPts val="600"/>
                </a:spcAft>
              </a:pPr>
              <a:t>2019-12-19</a:t>
            </a:fld>
            <a:endParaRPr lang="en-US"/>
          </a:p>
        </p:txBody>
      </p:sp>
    </p:spTree>
    <p:extLst>
      <p:ext uri="{BB962C8B-B14F-4D97-AF65-F5344CB8AC3E}">
        <p14:creationId xmlns:p14="http://schemas.microsoft.com/office/powerpoint/2010/main" val="827064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1FAD-97BD-FA40-A6FE-18DEBC4B7E88}"/>
              </a:ext>
            </a:extLst>
          </p:cNvPr>
          <p:cNvSpPr>
            <a:spLocks noGrp="1"/>
          </p:cNvSpPr>
          <p:nvPr>
            <p:ph type="title"/>
          </p:nvPr>
        </p:nvSpPr>
        <p:spPr/>
        <p:txBody>
          <a:bodyPr/>
          <a:lstStyle/>
          <a:p>
            <a:r>
              <a:rPr lang="en-US" dirty="0"/>
              <a:t>Semantics</a:t>
            </a:r>
          </a:p>
        </p:txBody>
      </p:sp>
      <p:sp>
        <p:nvSpPr>
          <p:cNvPr id="4" name="Date Placeholder 3">
            <a:extLst>
              <a:ext uri="{FF2B5EF4-FFF2-40B4-BE49-F238E27FC236}">
                <a16:creationId xmlns:a16="http://schemas.microsoft.com/office/drawing/2014/main" id="{F78828DC-15FD-C346-974A-D7EE5E0FA14E}"/>
              </a:ext>
            </a:extLst>
          </p:cNvPr>
          <p:cNvSpPr>
            <a:spLocks noGrp="1"/>
          </p:cNvSpPr>
          <p:nvPr>
            <p:ph type="dt" sz="half" idx="10"/>
          </p:nvPr>
        </p:nvSpPr>
        <p:spPr/>
        <p:txBody>
          <a:bodyPr/>
          <a:lstStyle/>
          <a:p>
            <a:fld id="{D68BD5C3-6B3A-C849-9A86-6EEF23494444}" type="datetime1">
              <a:rPr lang="en-CA" smtClean="0"/>
              <a:t>2019-12-19</a:t>
            </a:fld>
            <a:endParaRPr lang="en-US" dirty="0"/>
          </a:p>
        </p:txBody>
      </p:sp>
      <p:sp>
        <p:nvSpPr>
          <p:cNvPr id="5" name="Footer Placeholder 4">
            <a:extLst>
              <a:ext uri="{FF2B5EF4-FFF2-40B4-BE49-F238E27FC236}">
                <a16:creationId xmlns:a16="http://schemas.microsoft.com/office/drawing/2014/main" id="{F5DE3F1F-7C67-324F-A6A1-909AD236C070}"/>
              </a:ext>
            </a:extLst>
          </p:cNvPr>
          <p:cNvSpPr>
            <a:spLocks noGrp="1"/>
          </p:cNvSpPr>
          <p:nvPr>
            <p:ph type="ftr" sz="quarter" idx="11"/>
          </p:nvPr>
        </p:nvSpPr>
        <p:spPr/>
        <p:txBody>
          <a:bodyPr/>
          <a:lstStyle/>
          <a:p>
            <a:r>
              <a:rPr lang="en-US"/>
              <a:t>arxiv 1902.03178</a:t>
            </a:r>
            <a:endParaRPr lang="en-US" dirty="0"/>
          </a:p>
        </p:txBody>
      </p:sp>
      <p:grpSp>
        <p:nvGrpSpPr>
          <p:cNvPr id="19" name="Group 18">
            <a:extLst>
              <a:ext uri="{FF2B5EF4-FFF2-40B4-BE49-F238E27FC236}">
                <a16:creationId xmlns:a16="http://schemas.microsoft.com/office/drawing/2014/main" id="{58782A34-ED8F-D741-93DB-EFC38F354302}"/>
              </a:ext>
            </a:extLst>
          </p:cNvPr>
          <p:cNvGrpSpPr/>
          <p:nvPr/>
        </p:nvGrpSpPr>
        <p:grpSpPr>
          <a:xfrm>
            <a:off x="1768968" y="2573699"/>
            <a:ext cx="2180492" cy="994197"/>
            <a:chOff x="1138604" y="2571750"/>
            <a:chExt cx="2180492" cy="994197"/>
          </a:xfrm>
        </p:grpSpPr>
        <p:sp>
          <p:nvSpPr>
            <p:cNvPr id="6" name="Oval 5">
              <a:extLst>
                <a:ext uri="{FF2B5EF4-FFF2-40B4-BE49-F238E27FC236}">
                  <a16:creationId xmlns:a16="http://schemas.microsoft.com/office/drawing/2014/main" id="{5D3F9A95-5488-154E-BA29-63E0D30D21B7}"/>
                </a:ext>
              </a:extLst>
            </p:cNvPr>
            <p:cNvSpPr/>
            <p:nvPr/>
          </p:nvSpPr>
          <p:spPr>
            <a:xfrm>
              <a:off x="1895708" y="2759927"/>
              <a:ext cx="669073" cy="6690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t>
              </a:r>
            </a:p>
          </p:txBody>
        </p:sp>
        <p:sp>
          <p:nvSpPr>
            <p:cNvPr id="9" name="Freeform 8">
              <a:extLst>
                <a:ext uri="{FF2B5EF4-FFF2-40B4-BE49-F238E27FC236}">
                  <a16:creationId xmlns:a16="http://schemas.microsoft.com/office/drawing/2014/main" id="{2CF32905-DD82-8C43-B5D8-F9CDF4024630}"/>
                </a:ext>
              </a:extLst>
            </p:cNvPr>
            <p:cNvSpPr/>
            <p:nvPr/>
          </p:nvSpPr>
          <p:spPr>
            <a:xfrm>
              <a:off x="1138604" y="2593731"/>
              <a:ext cx="870438" cy="250581"/>
            </a:xfrm>
            <a:custGeom>
              <a:avLst/>
              <a:gdLst>
                <a:gd name="connsiteX0" fmla="*/ 896815 w 896815"/>
                <a:gd name="connsiteY0" fmla="*/ 279651 h 279651"/>
                <a:gd name="connsiteX1" fmla="*/ 514350 w 896815"/>
                <a:gd name="connsiteY1" fmla="*/ 68635 h 279651"/>
                <a:gd name="connsiteX2" fmla="*/ 0 w 896815"/>
                <a:gd name="connsiteY2" fmla="*/ 2693 h 279651"/>
              </a:gdLst>
              <a:ahLst/>
              <a:cxnLst>
                <a:cxn ang="0">
                  <a:pos x="connsiteX0" y="connsiteY0"/>
                </a:cxn>
                <a:cxn ang="0">
                  <a:pos x="connsiteX1" y="connsiteY1"/>
                </a:cxn>
                <a:cxn ang="0">
                  <a:pos x="connsiteX2" y="connsiteY2"/>
                </a:cxn>
              </a:cxnLst>
              <a:rect l="l" t="t" r="r" b="b"/>
              <a:pathLst>
                <a:path w="896815" h="279651">
                  <a:moveTo>
                    <a:pt x="896815" y="279651"/>
                  </a:moveTo>
                  <a:cubicBezTo>
                    <a:pt x="780317" y="197223"/>
                    <a:pt x="663819" y="114795"/>
                    <a:pt x="514350" y="68635"/>
                  </a:cubicBezTo>
                  <a:cubicBezTo>
                    <a:pt x="364881" y="22475"/>
                    <a:pt x="79131" y="-9763"/>
                    <a:pt x="0" y="26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0156CB2-CADE-474D-8A8F-C08518A62655}"/>
                </a:ext>
              </a:extLst>
            </p:cNvPr>
            <p:cNvSpPr/>
            <p:nvPr/>
          </p:nvSpPr>
          <p:spPr>
            <a:xfrm>
              <a:off x="1138604" y="3363058"/>
              <a:ext cx="896815" cy="174073"/>
            </a:xfrm>
            <a:custGeom>
              <a:avLst/>
              <a:gdLst>
                <a:gd name="connsiteX0" fmla="*/ 896815 w 896815"/>
                <a:gd name="connsiteY0" fmla="*/ 0 h 174073"/>
                <a:gd name="connsiteX1" fmla="*/ 408842 w 896815"/>
                <a:gd name="connsiteY1" fmla="*/ 158261 h 174073"/>
                <a:gd name="connsiteX2" fmla="*/ 0 w 896815"/>
                <a:gd name="connsiteY2" fmla="*/ 171450 h 174073"/>
              </a:gdLst>
              <a:ahLst/>
              <a:cxnLst>
                <a:cxn ang="0">
                  <a:pos x="connsiteX0" y="connsiteY0"/>
                </a:cxn>
                <a:cxn ang="0">
                  <a:pos x="connsiteX1" y="connsiteY1"/>
                </a:cxn>
                <a:cxn ang="0">
                  <a:pos x="connsiteX2" y="connsiteY2"/>
                </a:cxn>
              </a:cxnLst>
              <a:rect l="l" t="t" r="r" b="b"/>
              <a:pathLst>
                <a:path w="896815" h="174073">
                  <a:moveTo>
                    <a:pt x="896815" y="0"/>
                  </a:moveTo>
                  <a:cubicBezTo>
                    <a:pt x="727563" y="64843"/>
                    <a:pt x="558311" y="129686"/>
                    <a:pt x="408842" y="158261"/>
                  </a:cubicBezTo>
                  <a:cubicBezTo>
                    <a:pt x="259373" y="186836"/>
                    <a:pt x="73269" y="167054"/>
                    <a:pt x="0" y="1714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6E5BDFCB-678E-B649-870B-56C27DD3E320}"/>
                </a:ext>
              </a:extLst>
            </p:cNvPr>
            <p:cNvSpPr/>
            <p:nvPr/>
          </p:nvSpPr>
          <p:spPr>
            <a:xfrm>
              <a:off x="1138604" y="2831123"/>
              <a:ext cx="786911" cy="114300"/>
            </a:xfrm>
            <a:custGeom>
              <a:avLst/>
              <a:gdLst>
                <a:gd name="connsiteX0" fmla="*/ 786911 w 786911"/>
                <a:gd name="connsiteY0" fmla="*/ 114300 h 114300"/>
                <a:gd name="connsiteX1" fmla="*/ 408842 w 786911"/>
                <a:gd name="connsiteY1" fmla="*/ 26377 h 114300"/>
                <a:gd name="connsiteX2" fmla="*/ 0 w 786911"/>
                <a:gd name="connsiteY2" fmla="*/ 0 h 114300"/>
              </a:gdLst>
              <a:ahLst/>
              <a:cxnLst>
                <a:cxn ang="0">
                  <a:pos x="connsiteX0" y="connsiteY0"/>
                </a:cxn>
                <a:cxn ang="0">
                  <a:pos x="connsiteX1" y="connsiteY1"/>
                </a:cxn>
                <a:cxn ang="0">
                  <a:pos x="connsiteX2" y="connsiteY2"/>
                </a:cxn>
              </a:cxnLst>
              <a:rect l="l" t="t" r="r" b="b"/>
              <a:pathLst>
                <a:path w="786911" h="114300">
                  <a:moveTo>
                    <a:pt x="786911" y="114300"/>
                  </a:moveTo>
                  <a:cubicBezTo>
                    <a:pt x="663452" y="79863"/>
                    <a:pt x="539994" y="45427"/>
                    <a:pt x="408842" y="26377"/>
                  </a:cubicBezTo>
                  <a:cubicBezTo>
                    <a:pt x="277690" y="7327"/>
                    <a:pt x="138845" y="3663"/>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05E8D2EF-BD71-4B4B-B0B8-F1F5BCC1CDC6}"/>
                </a:ext>
              </a:extLst>
            </p:cNvPr>
            <p:cNvSpPr/>
            <p:nvPr/>
          </p:nvSpPr>
          <p:spPr>
            <a:xfrm>
              <a:off x="1151792" y="3213588"/>
              <a:ext cx="764931" cy="96716"/>
            </a:xfrm>
            <a:custGeom>
              <a:avLst/>
              <a:gdLst>
                <a:gd name="connsiteX0" fmla="*/ 764931 w 764931"/>
                <a:gd name="connsiteY0" fmla="*/ 0 h 96716"/>
                <a:gd name="connsiteX1" fmla="*/ 413239 w 764931"/>
                <a:gd name="connsiteY1" fmla="*/ 83527 h 96716"/>
                <a:gd name="connsiteX2" fmla="*/ 0 w 764931"/>
                <a:gd name="connsiteY2" fmla="*/ 96716 h 96716"/>
              </a:gdLst>
              <a:ahLst/>
              <a:cxnLst>
                <a:cxn ang="0">
                  <a:pos x="connsiteX0" y="connsiteY0"/>
                </a:cxn>
                <a:cxn ang="0">
                  <a:pos x="connsiteX1" y="connsiteY1"/>
                </a:cxn>
                <a:cxn ang="0">
                  <a:pos x="connsiteX2" y="connsiteY2"/>
                </a:cxn>
              </a:cxnLst>
              <a:rect l="l" t="t" r="r" b="b"/>
              <a:pathLst>
                <a:path w="764931" h="96716">
                  <a:moveTo>
                    <a:pt x="764931" y="0"/>
                  </a:moveTo>
                  <a:cubicBezTo>
                    <a:pt x="652829" y="33704"/>
                    <a:pt x="540728" y="67408"/>
                    <a:pt x="413239" y="83527"/>
                  </a:cubicBezTo>
                  <a:cubicBezTo>
                    <a:pt x="285750" y="99646"/>
                    <a:pt x="74735" y="74735"/>
                    <a:pt x="0" y="96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4006367-1D95-4148-962B-35BF370C91BD}"/>
                </a:ext>
              </a:extLst>
            </p:cNvPr>
            <p:cNvSpPr/>
            <p:nvPr/>
          </p:nvSpPr>
          <p:spPr>
            <a:xfrm>
              <a:off x="2470638" y="2571750"/>
              <a:ext cx="844062" cy="272562"/>
            </a:xfrm>
            <a:custGeom>
              <a:avLst/>
              <a:gdLst>
                <a:gd name="connsiteX0" fmla="*/ 0 w 844062"/>
                <a:gd name="connsiteY0" fmla="*/ 272562 h 272562"/>
                <a:gd name="connsiteX1" fmla="*/ 294543 w 844062"/>
                <a:gd name="connsiteY1" fmla="*/ 57150 h 272562"/>
                <a:gd name="connsiteX2" fmla="*/ 844062 w 844062"/>
                <a:gd name="connsiteY2" fmla="*/ 0 h 272562"/>
              </a:gdLst>
              <a:ahLst/>
              <a:cxnLst>
                <a:cxn ang="0">
                  <a:pos x="connsiteX0" y="connsiteY0"/>
                </a:cxn>
                <a:cxn ang="0">
                  <a:pos x="connsiteX1" y="connsiteY1"/>
                </a:cxn>
                <a:cxn ang="0">
                  <a:pos x="connsiteX2" y="connsiteY2"/>
                </a:cxn>
              </a:cxnLst>
              <a:rect l="l" t="t" r="r" b="b"/>
              <a:pathLst>
                <a:path w="844062" h="272562">
                  <a:moveTo>
                    <a:pt x="0" y="272562"/>
                  </a:moveTo>
                  <a:cubicBezTo>
                    <a:pt x="76933" y="187569"/>
                    <a:pt x="153866" y="102577"/>
                    <a:pt x="294543" y="57150"/>
                  </a:cubicBezTo>
                  <a:cubicBezTo>
                    <a:pt x="435220" y="11723"/>
                    <a:pt x="732693" y="12456"/>
                    <a:pt x="8440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C07A5A-A6CC-4E4E-B0E5-1F7BDF421A69}"/>
                </a:ext>
              </a:extLst>
            </p:cNvPr>
            <p:cNvSpPr/>
            <p:nvPr/>
          </p:nvSpPr>
          <p:spPr>
            <a:xfrm>
              <a:off x="2536581" y="2809142"/>
              <a:ext cx="778119" cy="123093"/>
            </a:xfrm>
            <a:custGeom>
              <a:avLst/>
              <a:gdLst>
                <a:gd name="connsiteX0" fmla="*/ 0 w 778119"/>
                <a:gd name="connsiteY0" fmla="*/ 123093 h 123093"/>
                <a:gd name="connsiteX1" fmla="*/ 272561 w 778119"/>
                <a:gd name="connsiteY1" fmla="*/ 26377 h 123093"/>
                <a:gd name="connsiteX2" fmla="*/ 778119 w 778119"/>
                <a:gd name="connsiteY2" fmla="*/ 0 h 123093"/>
              </a:gdLst>
              <a:ahLst/>
              <a:cxnLst>
                <a:cxn ang="0">
                  <a:pos x="connsiteX0" y="connsiteY0"/>
                </a:cxn>
                <a:cxn ang="0">
                  <a:pos x="connsiteX1" y="connsiteY1"/>
                </a:cxn>
                <a:cxn ang="0">
                  <a:pos x="connsiteX2" y="connsiteY2"/>
                </a:cxn>
              </a:cxnLst>
              <a:rect l="l" t="t" r="r" b="b"/>
              <a:pathLst>
                <a:path w="778119" h="123093">
                  <a:moveTo>
                    <a:pt x="0" y="123093"/>
                  </a:moveTo>
                  <a:cubicBezTo>
                    <a:pt x="71437" y="84992"/>
                    <a:pt x="142875" y="46892"/>
                    <a:pt x="272561" y="26377"/>
                  </a:cubicBezTo>
                  <a:cubicBezTo>
                    <a:pt x="402248" y="5861"/>
                    <a:pt x="590183" y="2930"/>
                    <a:pt x="77811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202347C6-AE65-5B4E-9DA6-A503F9ED64D5}"/>
                </a:ext>
              </a:extLst>
            </p:cNvPr>
            <p:cNvSpPr/>
            <p:nvPr/>
          </p:nvSpPr>
          <p:spPr>
            <a:xfrm>
              <a:off x="2558562" y="3156438"/>
              <a:ext cx="760534" cy="131653"/>
            </a:xfrm>
            <a:custGeom>
              <a:avLst/>
              <a:gdLst>
                <a:gd name="connsiteX0" fmla="*/ 0 w 760534"/>
                <a:gd name="connsiteY0" fmla="*/ 0 h 131653"/>
                <a:gd name="connsiteX1" fmla="*/ 391257 w 760534"/>
                <a:gd name="connsiteY1" fmla="*/ 118697 h 131653"/>
                <a:gd name="connsiteX2" fmla="*/ 760534 w 760534"/>
                <a:gd name="connsiteY2" fmla="*/ 123093 h 131653"/>
              </a:gdLst>
              <a:ahLst/>
              <a:cxnLst>
                <a:cxn ang="0">
                  <a:pos x="connsiteX0" y="connsiteY0"/>
                </a:cxn>
                <a:cxn ang="0">
                  <a:pos x="connsiteX1" y="connsiteY1"/>
                </a:cxn>
                <a:cxn ang="0">
                  <a:pos x="connsiteX2" y="connsiteY2"/>
                </a:cxn>
              </a:cxnLst>
              <a:rect l="l" t="t" r="r" b="b"/>
              <a:pathLst>
                <a:path w="760534" h="131653">
                  <a:moveTo>
                    <a:pt x="0" y="0"/>
                  </a:moveTo>
                  <a:cubicBezTo>
                    <a:pt x="132250" y="49091"/>
                    <a:pt x="264501" y="98182"/>
                    <a:pt x="391257" y="118697"/>
                  </a:cubicBezTo>
                  <a:cubicBezTo>
                    <a:pt x="518013" y="139212"/>
                    <a:pt x="639273" y="131152"/>
                    <a:pt x="760534" y="1230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35C131B9-391A-1941-BDAA-6E8BC6F9F037}"/>
                </a:ext>
              </a:extLst>
            </p:cNvPr>
            <p:cNvSpPr/>
            <p:nvPr/>
          </p:nvSpPr>
          <p:spPr>
            <a:xfrm>
              <a:off x="2518996" y="3266342"/>
              <a:ext cx="795704" cy="299605"/>
            </a:xfrm>
            <a:custGeom>
              <a:avLst/>
              <a:gdLst>
                <a:gd name="connsiteX0" fmla="*/ 0 w 795704"/>
                <a:gd name="connsiteY0" fmla="*/ 0 h 299605"/>
                <a:gd name="connsiteX1" fmla="*/ 391258 w 795704"/>
                <a:gd name="connsiteY1" fmla="*/ 263770 h 299605"/>
                <a:gd name="connsiteX2" fmla="*/ 795704 w 795704"/>
                <a:gd name="connsiteY2" fmla="*/ 290146 h 299605"/>
              </a:gdLst>
              <a:ahLst/>
              <a:cxnLst>
                <a:cxn ang="0">
                  <a:pos x="connsiteX0" y="connsiteY0"/>
                </a:cxn>
                <a:cxn ang="0">
                  <a:pos x="connsiteX1" y="connsiteY1"/>
                </a:cxn>
                <a:cxn ang="0">
                  <a:pos x="connsiteX2" y="connsiteY2"/>
                </a:cxn>
              </a:cxnLst>
              <a:rect l="l" t="t" r="r" b="b"/>
              <a:pathLst>
                <a:path w="795704" h="299605">
                  <a:moveTo>
                    <a:pt x="0" y="0"/>
                  </a:moveTo>
                  <a:cubicBezTo>
                    <a:pt x="129320" y="107706"/>
                    <a:pt x="258641" y="215412"/>
                    <a:pt x="391258" y="263770"/>
                  </a:cubicBezTo>
                  <a:cubicBezTo>
                    <a:pt x="523875" y="312128"/>
                    <a:pt x="659789" y="301137"/>
                    <a:pt x="795704" y="2901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D34696EF-A2D1-C546-817A-F992436F22EC}"/>
              </a:ext>
            </a:extLst>
          </p:cNvPr>
          <p:cNvSpPr txBox="1"/>
          <p:nvPr/>
        </p:nvSpPr>
        <p:spPr>
          <a:xfrm>
            <a:off x="1068630" y="2096782"/>
            <a:ext cx="926857" cy="369332"/>
          </a:xfrm>
          <a:prstGeom prst="rect">
            <a:avLst/>
          </a:prstGeom>
          <a:noFill/>
        </p:spPr>
        <p:txBody>
          <a:bodyPr wrap="none" rtlCol="0">
            <a:spAutoFit/>
          </a:bodyPr>
          <a:lstStyle/>
          <a:p>
            <a:r>
              <a:rPr lang="en-US" dirty="0"/>
              <a:t>Z spider</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ED0FF15-69A7-9C40-8A18-C22A04232091}"/>
                  </a:ext>
                </a:extLst>
              </p:cNvPr>
              <p:cNvSpPr txBox="1"/>
              <p:nvPr/>
            </p:nvSpPr>
            <p:spPr>
              <a:xfrm>
                <a:off x="2035419" y="2163921"/>
                <a:ext cx="3291157"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0</m:t>
                          </m:r>
                        </m:e>
                      </m:d>
                      <m:r>
                        <a:rPr lang="en-CA"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0</m:t>
                          </m:r>
                        </m:e>
                      </m:d>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0</m:t>
                          </m:r>
                        </m:e>
                      </m:d>
                      <m:r>
                        <a:rPr lang="en-CA"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0</m:t>
                          </m:r>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𝑖</m:t>
                          </m:r>
                          <m:r>
                            <a:rPr lang="en-CA" b="0" i="1" smtClean="0">
                              <a:latin typeface="Cambria Math" panose="02040503050406030204" pitchFamily="18" charset="0"/>
                              <a:ea typeface="Cambria Math" panose="02040503050406030204" pitchFamily="18" charset="0"/>
                            </a:rPr>
                            <m:t>𝛼</m:t>
                          </m:r>
                        </m:sup>
                      </m:sSup>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1</m:t>
                          </m:r>
                        </m:e>
                      </m:d>
                      <m:r>
                        <a:rPr lang="en-CA" i="1">
                          <a:latin typeface="Cambria Math" panose="02040503050406030204" pitchFamily="18" charset="0"/>
                        </a:rPr>
                        <m:t>…</m:t>
                      </m:r>
                      <m:d>
                        <m:dPr>
                          <m:begChr m:val=""/>
                          <m:endChr m:val="⟩"/>
                          <m:ctrlPr>
                            <a:rPr lang="en-US" i="1">
                              <a:latin typeface="Cambria Math" panose="02040503050406030204" pitchFamily="18" charset="0"/>
                            </a:rPr>
                          </m:ctrlPr>
                        </m:dPr>
                        <m:e>
                          <m:r>
                            <a:rPr lang="en-CA" b="0" i="1" smtClean="0">
                              <a:latin typeface="Cambria Math" panose="02040503050406030204" pitchFamily="18" charset="0"/>
                            </a:rPr>
                            <m:t>1</m:t>
                          </m:r>
                        </m:e>
                      </m:d>
                      <m:d>
                        <m:dPr>
                          <m:begChr m:val="⟨"/>
                          <m:endChr m:val=""/>
                          <m:ctrlPr>
                            <a:rPr lang="en-US" i="1">
                              <a:latin typeface="Cambria Math" panose="02040503050406030204" pitchFamily="18" charset="0"/>
                            </a:rPr>
                          </m:ctrlPr>
                        </m:dPr>
                        <m:e>
                          <m:r>
                            <a:rPr lang="en-CA" b="0" i="1" smtClean="0">
                              <a:latin typeface="Cambria Math" panose="02040503050406030204" pitchFamily="18" charset="0"/>
                            </a:rPr>
                            <m:t>1</m:t>
                          </m:r>
                        </m:e>
                      </m:d>
                      <m:r>
                        <a:rPr lang="en-CA" i="1">
                          <a:latin typeface="Cambria Math" panose="02040503050406030204" pitchFamily="18" charset="0"/>
                        </a:rPr>
                        <m:t>…</m:t>
                      </m:r>
                      <m:d>
                        <m:dPr>
                          <m:begChr m:val=""/>
                          <m:endChr m:val="|"/>
                          <m:ctrlPr>
                            <a:rPr lang="en-US" i="1">
                              <a:latin typeface="Cambria Math" panose="02040503050406030204" pitchFamily="18" charset="0"/>
                            </a:rPr>
                          </m:ctrlPr>
                        </m:dPr>
                        <m:e>
                          <m:r>
                            <a:rPr lang="en-CA" b="0" i="1" smtClean="0">
                              <a:latin typeface="Cambria Math" panose="02040503050406030204" pitchFamily="18" charset="0"/>
                            </a:rPr>
                            <m:t>1</m:t>
                          </m:r>
                        </m:e>
                      </m:d>
                    </m:oMath>
                  </m:oMathPara>
                </a14:m>
                <a:endParaRPr lang="en-US" dirty="0"/>
              </a:p>
            </p:txBody>
          </p:sp>
        </mc:Choice>
        <mc:Fallback xmlns="">
          <p:sp>
            <p:nvSpPr>
              <p:cNvPr id="18" name="TextBox 17">
                <a:extLst>
                  <a:ext uri="{FF2B5EF4-FFF2-40B4-BE49-F238E27FC236}">
                    <a16:creationId xmlns:a16="http://schemas.microsoft.com/office/drawing/2014/main" id="{5ED0FF15-69A7-9C40-8A18-C22A04232091}"/>
                  </a:ext>
                </a:extLst>
              </p:cNvPr>
              <p:cNvSpPr txBox="1">
                <a:spLocks noRot="1" noChangeAspect="1" noMove="1" noResize="1" noEditPoints="1" noAdjustHandles="1" noChangeArrowheads="1" noChangeShapeType="1" noTextEdit="1"/>
              </p:cNvSpPr>
              <p:nvPr/>
            </p:nvSpPr>
            <p:spPr>
              <a:xfrm>
                <a:off x="2035419" y="2163921"/>
                <a:ext cx="3291157" cy="285912"/>
              </a:xfrm>
              <a:prstGeom prst="rect">
                <a:avLst/>
              </a:prstGeom>
              <a:blipFill>
                <a:blip r:embed="rId3"/>
                <a:stretch>
                  <a:fillRect l="-10769" t="-145833" r="-8846" b="-220833"/>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05E65B5C-19AE-C043-AE6A-99808EE728F4}"/>
              </a:ext>
            </a:extLst>
          </p:cNvPr>
          <p:cNvGrpSpPr/>
          <p:nvPr/>
        </p:nvGrpSpPr>
        <p:grpSpPr>
          <a:xfrm>
            <a:off x="1764572" y="4858956"/>
            <a:ext cx="2180492" cy="994197"/>
            <a:chOff x="1138604" y="2571750"/>
            <a:chExt cx="2180492" cy="994197"/>
          </a:xfrm>
        </p:grpSpPr>
        <p:sp>
          <p:nvSpPr>
            <p:cNvPr id="21" name="Oval 20">
              <a:extLst>
                <a:ext uri="{FF2B5EF4-FFF2-40B4-BE49-F238E27FC236}">
                  <a16:creationId xmlns:a16="http://schemas.microsoft.com/office/drawing/2014/main" id="{4AA96ED5-F1EF-CC49-8DDA-5ABF44E0493A}"/>
                </a:ext>
              </a:extLst>
            </p:cNvPr>
            <p:cNvSpPr/>
            <p:nvPr/>
          </p:nvSpPr>
          <p:spPr>
            <a:xfrm>
              <a:off x="1895708" y="2759927"/>
              <a:ext cx="669073" cy="669073"/>
            </a:xfrm>
            <a:prstGeom prst="ellipse">
              <a:avLst/>
            </a:prstGeom>
            <a:solidFill>
              <a:srgbClr val="E64F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t>
              </a:r>
            </a:p>
          </p:txBody>
        </p:sp>
        <p:sp>
          <p:nvSpPr>
            <p:cNvPr id="22" name="Freeform 21">
              <a:extLst>
                <a:ext uri="{FF2B5EF4-FFF2-40B4-BE49-F238E27FC236}">
                  <a16:creationId xmlns:a16="http://schemas.microsoft.com/office/drawing/2014/main" id="{0B27116E-3191-CB44-8A46-8FBA9CBFBC15}"/>
                </a:ext>
              </a:extLst>
            </p:cNvPr>
            <p:cNvSpPr/>
            <p:nvPr/>
          </p:nvSpPr>
          <p:spPr>
            <a:xfrm>
              <a:off x="1138604" y="2593731"/>
              <a:ext cx="870438" cy="250581"/>
            </a:xfrm>
            <a:custGeom>
              <a:avLst/>
              <a:gdLst>
                <a:gd name="connsiteX0" fmla="*/ 896815 w 896815"/>
                <a:gd name="connsiteY0" fmla="*/ 279651 h 279651"/>
                <a:gd name="connsiteX1" fmla="*/ 514350 w 896815"/>
                <a:gd name="connsiteY1" fmla="*/ 68635 h 279651"/>
                <a:gd name="connsiteX2" fmla="*/ 0 w 896815"/>
                <a:gd name="connsiteY2" fmla="*/ 2693 h 279651"/>
              </a:gdLst>
              <a:ahLst/>
              <a:cxnLst>
                <a:cxn ang="0">
                  <a:pos x="connsiteX0" y="connsiteY0"/>
                </a:cxn>
                <a:cxn ang="0">
                  <a:pos x="connsiteX1" y="connsiteY1"/>
                </a:cxn>
                <a:cxn ang="0">
                  <a:pos x="connsiteX2" y="connsiteY2"/>
                </a:cxn>
              </a:cxnLst>
              <a:rect l="l" t="t" r="r" b="b"/>
              <a:pathLst>
                <a:path w="896815" h="279651">
                  <a:moveTo>
                    <a:pt x="896815" y="279651"/>
                  </a:moveTo>
                  <a:cubicBezTo>
                    <a:pt x="780317" y="197223"/>
                    <a:pt x="663819" y="114795"/>
                    <a:pt x="514350" y="68635"/>
                  </a:cubicBezTo>
                  <a:cubicBezTo>
                    <a:pt x="364881" y="22475"/>
                    <a:pt x="79131" y="-9763"/>
                    <a:pt x="0" y="26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B5BBF5C0-46AF-154F-801E-30EE571EDDAB}"/>
                </a:ext>
              </a:extLst>
            </p:cNvPr>
            <p:cNvSpPr/>
            <p:nvPr/>
          </p:nvSpPr>
          <p:spPr>
            <a:xfrm>
              <a:off x="1138604" y="3363058"/>
              <a:ext cx="896815" cy="174073"/>
            </a:xfrm>
            <a:custGeom>
              <a:avLst/>
              <a:gdLst>
                <a:gd name="connsiteX0" fmla="*/ 896815 w 896815"/>
                <a:gd name="connsiteY0" fmla="*/ 0 h 174073"/>
                <a:gd name="connsiteX1" fmla="*/ 408842 w 896815"/>
                <a:gd name="connsiteY1" fmla="*/ 158261 h 174073"/>
                <a:gd name="connsiteX2" fmla="*/ 0 w 896815"/>
                <a:gd name="connsiteY2" fmla="*/ 171450 h 174073"/>
              </a:gdLst>
              <a:ahLst/>
              <a:cxnLst>
                <a:cxn ang="0">
                  <a:pos x="connsiteX0" y="connsiteY0"/>
                </a:cxn>
                <a:cxn ang="0">
                  <a:pos x="connsiteX1" y="connsiteY1"/>
                </a:cxn>
                <a:cxn ang="0">
                  <a:pos x="connsiteX2" y="connsiteY2"/>
                </a:cxn>
              </a:cxnLst>
              <a:rect l="l" t="t" r="r" b="b"/>
              <a:pathLst>
                <a:path w="896815" h="174073">
                  <a:moveTo>
                    <a:pt x="896815" y="0"/>
                  </a:moveTo>
                  <a:cubicBezTo>
                    <a:pt x="727563" y="64843"/>
                    <a:pt x="558311" y="129686"/>
                    <a:pt x="408842" y="158261"/>
                  </a:cubicBezTo>
                  <a:cubicBezTo>
                    <a:pt x="259373" y="186836"/>
                    <a:pt x="73269" y="167054"/>
                    <a:pt x="0" y="1714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2C3CE03C-9924-144D-8049-79C76713C850}"/>
                </a:ext>
              </a:extLst>
            </p:cNvPr>
            <p:cNvSpPr/>
            <p:nvPr/>
          </p:nvSpPr>
          <p:spPr>
            <a:xfrm>
              <a:off x="1138604" y="2831123"/>
              <a:ext cx="786911" cy="114300"/>
            </a:xfrm>
            <a:custGeom>
              <a:avLst/>
              <a:gdLst>
                <a:gd name="connsiteX0" fmla="*/ 786911 w 786911"/>
                <a:gd name="connsiteY0" fmla="*/ 114300 h 114300"/>
                <a:gd name="connsiteX1" fmla="*/ 408842 w 786911"/>
                <a:gd name="connsiteY1" fmla="*/ 26377 h 114300"/>
                <a:gd name="connsiteX2" fmla="*/ 0 w 786911"/>
                <a:gd name="connsiteY2" fmla="*/ 0 h 114300"/>
              </a:gdLst>
              <a:ahLst/>
              <a:cxnLst>
                <a:cxn ang="0">
                  <a:pos x="connsiteX0" y="connsiteY0"/>
                </a:cxn>
                <a:cxn ang="0">
                  <a:pos x="connsiteX1" y="connsiteY1"/>
                </a:cxn>
                <a:cxn ang="0">
                  <a:pos x="connsiteX2" y="connsiteY2"/>
                </a:cxn>
              </a:cxnLst>
              <a:rect l="l" t="t" r="r" b="b"/>
              <a:pathLst>
                <a:path w="786911" h="114300">
                  <a:moveTo>
                    <a:pt x="786911" y="114300"/>
                  </a:moveTo>
                  <a:cubicBezTo>
                    <a:pt x="663452" y="79863"/>
                    <a:pt x="539994" y="45427"/>
                    <a:pt x="408842" y="26377"/>
                  </a:cubicBezTo>
                  <a:cubicBezTo>
                    <a:pt x="277690" y="7327"/>
                    <a:pt x="138845" y="3663"/>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E881B117-C148-2D42-A7CD-ED6CC1504B3A}"/>
                </a:ext>
              </a:extLst>
            </p:cNvPr>
            <p:cNvSpPr/>
            <p:nvPr/>
          </p:nvSpPr>
          <p:spPr>
            <a:xfrm>
              <a:off x="1151792" y="3213588"/>
              <a:ext cx="764931" cy="96716"/>
            </a:xfrm>
            <a:custGeom>
              <a:avLst/>
              <a:gdLst>
                <a:gd name="connsiteX0" fmla="*/ 764931 w 764931"/>
                <a:gd name="connsiteY0" fmla="*/ 0 h 96716"/>
                <a:gd name="connsiteX1" fmla="*/ 413239 w 764931"/>
                <a:gd name="connsiteY1" fmla="*/ 83527 h 96716"/>
                <a:gd name="connsiteX2" fmla="*/ 0 w 764931"/>
                <a:gd name="connsiteY2" fmla="*/ 96716 h 96716"/>
              </a:gdLst>
              <a:ahLst/>
              <a:cxnLst>
                <a:cxn ang="0">
                  <a:pos x="connsiteX0" y="connsiteY0"/>
                </a:cxn>
                <a:cxn ang="0">
                  <a:pos x="connsiteX1" y="connsiteY1"/>
                </a:cxn>
                <a:cxn ang="0">
                  <a:pos x="connsiteX2" y="connsiteY2"/>
                </a:cxn>
              </a:cxnLst>
              <a:rect l="l" t="t" r="r" b="b"/>
              <a:pathLst>
                <a:path w="764931" h="96716">
                  <a:moveTo>
                    <a:pt x="764931" y="0"/>
                  </a:moveTo>
                  <a:cubicBezTo>
                    <a:pt x="652829" y="33704"/>
                    <a:pt x="540728" y="67408"/>
                    <a:pt x="413239" y="83527"/>
                  </a:cubicBezTo>
                  <a:cubicBezTo>
                    <a:pt x="285750" y="99646"/>
                    <a:pt x="74735" y="74735"/>
                    <a:pt x="0" y="967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989CD638-E1FC-A948-A0B0-0FA13076832C}"/>
                </a:ext>
              </a:extLst>
            </p:cNvPr>
            <p:cNvSpPr/>
            <p:nvPr/>
          </p:nvSpPr>
          <p:spPr>
            <a:xfrm>
              <a:off x="2470638" y="2571750"/>
              <a:ext cx="844062" cy="272562"/>
            </a:xfrm>
            <a:custGeom>
              <a:avLst/>
              <a:gdLst>
                <a:gd name="connsiteX0" fmla="*/ 0 w 844062"/>
                <a:gd name="connsiteY0" fmla="*/ 272562 h 272562"/>
                <a:gd name="connsiteX1" fmla="*/ 294543 w 844062"/>
                <a:gd name="connsiteY1" fmla="*/ 57150 h 272562"/>
                <a:gd name="connsiteX2" fmla="*/ 844062 w 844062"/>
                <a:gd name="connsiteY2" fmla="*/ 0 h 272562"/>
              </a:gdLst>
              <a:ahLst/>
              <a:cxnLst>
                <a:cxn ang="0">
                  <a:pos x="connsiteX0" y="connsiteY0"/>
                </a:cxn>
                <a:cxn ang="0">
                  <a:pos x="connsiteX1" y="connsiteY1"/>
                </a:cxn>
                <a:cxn ang="0">
                  <a:pos x="connsiteX2" y="connsiteY2"/>
                </a:cxn>
              </a:cxnLst>
              <a:rect l="l" t="t" r="r" b="b"/>
              <a:pathLst>
                <a:path w="844062" h="272562">
                  <a:moveTo>
                    <a:pt x="0" y="272562"/>
                  </a:moveTo>
                  <a:cubicBezTo>
                    <a:pt x="76933" y="187569"/>
                    <a:pt x="153866" y="102577"/>
                    <a:pt x="294543" y="57150"/>
                  </a:cubicBezTo>
                  <a:cubicBezTo>
                    <a:pt x="435220" y="11723"/>
                    <a:pt x="732693" y="12456"/>
                    <a:pt x="8440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0D225960-2D99-0C49-AAA7-0ECF1563BC98}"/>
                </a:ext>
              </a:extLst>
            </p:cNvPr>
            <p:cNvSpPr/>
            <p:nvPr/>
          </p:nvSpPr>
          <p:spPr>
            <a:xfrm>
              <a:off x="2536581" y="2809142"/>
              <a:ext cx="778119" cy="123093"/>
            </a:xfrm>
            <a:custGeom>
              <a:avLst/>
              <a:gdLst>
                <a:gd name="connsiteX0" fmla="*/ 0 w 778119"/>
                <a:gd name="connsiteY0" fmla="*/ 123093 h 123093"/>
                <a:gd name="connsiteX1" fmla="*/ 272561 w 778119"/>
                <a:gd name="connsiteY1" fmla="*/ 26377 h 123093"/>
                <a:gd name="connsiteX2" fmla="*/ 778119 w 778119"/>
                <a:gd name="connsiteY2" fmla="*/ 0 h 123093"/>
              </a:gdLst>
              <a:ahLst/>
              <a:cxnLst>
                <a:cxn ang="0">
                  <a:pos x="connsiteX0" y="connsiteY0"/>
                </a:cxn>
                <a:cxn ang="0">
                  <a:pos x="connsiteX1" y="connsiteY1"/>
                </a:cxn>
                <a:cxn ang="0">
                  <a:pos x="connsiteX2" y="connsiteY2"/>
                </a:cxn>
              </a:cxnLst>
              <a:rect l="l" t="t" r="r" b="b"/>
              <a:pathLst>
                <a:path w="778119" h="123093">
                  <a:moveTo>
                    <a:pt x="0" y="123093"/>
                  </a:moveTo>
                  <a:cubicBezTo>
                    <a:pt x="71437" y="84992"/>
                    <a:pt x="142875" y="46892"/>
                    <a:pt x="272561" y="26377"/>
                  </a:cubicBezTo>
                  <a:cubicBezTo>
                    <a:pt x="402248" y="5861"/>
                    <a:pt x="590183" y="2930"/>
                    <a:pt x="77811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84B5D5A-46B3-3D48-A000-22975C963316}"/>
                </a:ext>
              </a:extLst>
            </p:cNvPr>
            <p:cNvSpPr/>
            <p:nvPr/>
          </p:nvSpPr>
          <p:spPr>
            <a:xfrm>
              <a:off x="2558562" y="3156438"/>
              <a:ext cx="760534" cy="131653"/>
            </a:xfrm>
            <a:custGeom>
              <a:avLst/>
              <a:gdLst>
                <a:gd name="connsiteX0" fmla="*/ 0 w 760534"/>
                <a:gd name="connsiteY0" fmla="*/ 0 h 131653"/>
                <a:gd name="connsiteX1" fmla="*/ 391257 w 760534"/>
                <a:gd name="connsiteY1" fmla="*/ 118697 h 131653"/>
                <a:gd name="connsiteX2" fmla="*/ 760534 w 760534"/>
                <a:gd name="connsiteY2" fmla="*/ 123093 h 131653"/>
              </a:gdLst>
              <a:ahLst/>
              <a:cxnLst>
                <a:cxn ang="0">
                  <a:pos x="connsiteX0" y="connsiteY0"/>
                </a:cxn>
                <a:cxn ang="0">
                  <a:pos x="connsiteX1" y="connsiteY1"/>
                </a:cxn>
                <a:cxn ang="0">
                  <a:pos x="connsiteX2" y="connsiteY2"/>
                </a:cxn>
              </a:cxnLst>
              <a:rect l="l" t="t" r="r" b="b"/>
              <a:pathLst>
                <a:path w="760534" h="131653">
                  <a:moveTo>
                    <a:pt x="0" y="0"/>
                  </a:moveTo>
                  <a:cubicBezTo>
                    <a:pt x="132250" y="49091"/>
                    <a:pt x="264501" y="98182"/>
                    <a:pt x="391257" y="118697"/>
                  </a:cubicBezTo>
                  <a:cubicBezTo>
                    <a:pt x="518013" y="139212"/>
                    <a:pt x="639273" y="131152"/>
                    <a:pt x="760534" y="1230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91480FFC-1703-FB42-A7BE-01BC0613B733}"/>
                </a:ext>
              </a:extLst>
            </p:cNvPr>
            <p:cNvSpPr/>
            <p:nvPr/>
          </p:nvSpPr>
          <p:spPr>
            <a:xfrm>
              <a:off x="2518996" y="3266342"/>
              <a:ext cx="795704" cy="299605"/>
            </a:xfrm>
            <a:custGeom>
              <a:avLst/>
              <a:gdLst>
                <a:gd name="connsiteX0" fmla="*/ 0 w 795704"/>
                <a:gd name="connsiteY0" fmla="*/ 0 h 299605"/>
                <a:gd name="connsiteX1" fmla="*/ 391258 w 795704"/>
                <a:gd name="connsiteY1" fmla="*/ 263770 h 299605"/>
                <a:gd name="connsiteX2" fmla="*/ 795704 w 795704"/>
                <a:gd name="connsiteY2" fmla="*/ 290146 h 299605"/>
              </a:gdLst>
              <a:ahLst/>
              <a:cxnLst>
                <a:cxn ang="0">
                  <a:pos x="connsiteX0" y="connsiteY0"/>
                </a:cxn>
                <a:cxn ang="0">
                  <a:pos x="connsiteX1" y="connsiteY1"/>
                </a:cxn>
                <a:cxn ang="0">
                  <a:pos x="connsiteX2" y="connsiteY2"/>
                </a:cxn>
              </a:cxnLst>
              <a:rect l="l" t="t" r="r" b="b"/>
              <a:pathLst>
                <a:path w="795704" h="299605">
                  <a:moveTo>
                    <a:pt x="0" y="0"/>
                  </a:moveTo>
                  <a:cubicBezTo>
                    <a:pt x="129320" y="107706"/>
                    <a:pt x="258641" y="215412"/>
                    <a:pt x="391258" y="263770"/>
                  </a:cubicBezTo>
                  <a:cubicBezTo>
                    <a:pt x="523875" y="312128"/>
                    <a:pt x="659789" y="301137"/>
                    <a:pt x="795704" y="2901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910DC6F-F13A-D349-B975-40B25EA43BCE}"/>
                  </a:ext>
                </a:extLst>
              </p:cNvPr>
              <p:cNvSpPr txBox="1"/>
              <p:nvPr/>
            </p:nvSpPr>
            <p:spPr>
              <a:xfrm>
                <a:off x="1994094" y="4130202"/>
                <a:ext cx="3688702" cy="285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m:t>
                          </m:r>
                        </m:e>
                      </m:d>
                      <m:r>
                        <a:rPr lang="en-CA"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m:t>
                          </m:r>
                        </m:e>
                      </m:d>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m:t>
                          </m:r>
                        </m:e>
                      </m:d>
                      <m:r>
                        <a:rPr lang="en-CA"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m:t>
                          </m:r>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𝑖</m:t>
                          </m:r>
                          <m:r>
                            <a:rPr lang="en-CA" b="0" i="1" smtClean="0">
                              <a:latin typeface="Cambria Math" panose="02040503050406030204" pitchFamily="18" charset="0"/>
                              <a:ea typeface="Cambria Math" panose="02040503050406030204" pitchFamily="18" charset="0"/>
                            </a:rPr>
                            <m:t>𝛼</m:t>
                          </m:r>
                        </m:sup>
                      </m:sSup>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m:t>
                          </m:r>
                        </m:e>
                      </m:d>
                      <m:r>
                        <a:rPr lang="en-CA" i="1">
                          <a:latin typeface="Cambria Math" panose="02040503050406030204" pitchFamily="18" charset="0"/>
                        </a:rPr>
                        <m:t>…</m:t>
                      </m:r>
                      <m:d>
                        <m:dPr>
                          <m:begChr m:val=""/>
                          <m:endChr m:val="⟩"/>
                          <m:ctrlPr>
                            <a:rPr lang="en-US" i="1">
                              <a:latin typeface="Cambria Math" panose="02040503050406030204" pitchFamily="18" charset="0"/>
                            </a:rPr>
                          </m:ctrlPr>
                        </m:dPr>
                        <m:e>
                          <m:r>
                            <a:rPr lang="en-CA" b="0" i="1" smtClean="0">
                              <a:latin typeface="Cambria Math" panose="02040503050406030204" pitchFamily="18" charset="0"/>
                            </a:rPr>
                            <m:t>−</m:t>
                          </m:r>
                        </m:e>
                      </m:d>
                      <m:d>
                        <m:dPr>
                          <m:begChr m:val="⟨"/>
                          <m:endChr m:val=""/>
                          <m:ctrlPr>
                            <a:rPr lang="en-US" i="1">
                              <a:latin typeface="Cambria Math" panose="02040503050406030204" pitchFamily="18" charset="0"/>
                            </a:rPr>
                          </m:ctrlPr>
                        </m:dPr>
                        <m:e>
                          <m:r>
                            <a:rPr lang="en-CA" b="0" i="1" smtClean="0">
                              <a:latin typeface="Cambria Math" panose="02040503050406030204" pitchFamily="18" charset="0"/>
                            </a:rPr>
                            <m:t>−</m:t>
                          </m:r>
                        </m:e>
                      </m:d>
                      <m:r>
                        <a:rPr lang="en-CA" i="1">
                          <a:latin typeface="Cambria Math" panose="02040503050406030204" pitchFamily="18" charset="0"/>
                        </a:rPr>
                        <m:t>…</m:t>
                      </m:r>
                      <m:d>
                        <m:dPr>
                          <m:begChr m:val=""/>
                          <m:endChr m:val="|"/>
                          <m:ctrlPr>
                            <a:rPr lang="en-US" i="1">
                              <a:latin typeface="Cambria Math" panose="02040503050406030204" pitchFamily="18" charset="0"/>
                            </a:rPr>
                          </m:ctrlPr>
                        </m:dPr>
                        <m:e>
                          <m:r>
                            <a:rPr lang="en-CA" b="0" i="1" smtClean="0">
                              <a:latin typeface="Cambria Math" panose="02040503050406030204" pitchFamily="18" charset="0"/>
                            </a:rPr>
                            <m:t>−</m:t>
                          </m:r>
                        </m:e>
                      </m:d>
                    </m:oMath>
                  </m:oMathPara>
                </a14:m>
                <a:endParaRPr lang="en-US" dirty="0"/>
              </a:p>
            </p:txBody>
          </p:sp>
        </mc:Choice>
        <mc:Fallback xmlns="">
          <p:sp>
            <p:nvSpPr>
              <p:cNvPr id="30" name="TextBox 29">
                <a:extLst>
                  <a:ext uri="{FF2B5EF4-FFF2-40B4-BE49-F238E27FC236}">
                    <a16:creationId xmlns:a16="http://schemas.microsoft.com/office/drawing/2014/main" id="{F910DC6F-F13A-D349-B975-40B25EA43BCE}"/>
                  </a:ext>
                </a:extLst>
              </p:cNvPr>
              <p:cNvSpPr txBox="1">
                <a:spLocks noRot="1" noChangeAspect="1" noMove="1" noResize="1" noEditPoints="1" noAdjustHandles="1" noChangeArrowheads="1" noChangeShapeType="1" noTextEdit="1"/>
              </p:cNvSpPr>
              <p:nvPr/>
            </p:nvSpPr>
            <p:spPr>
              <a:xfrm>
                <a:off x="1994094" y="4130202"/>
                <a:ext cx="3688702" cy="285912"/>
              </a:xfrm>
              <a:prstGeom prst="rect">
                <a:avLst/>
              </a:prstGeom>
              <a:blipFill>
                <a:blip r:embed="rId4"/>
                <a:stretch>
                  <a:fillRect l="-9278" t="-145833" r="-7216" b="-2208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006F1752-D267-B34E-96E1-5BA267016952}"/>
              </a:ext>
            </a:extLst>
          </p:cNvPr>
          <p:cNvSpPr txBox="1"/>
          <p:nvPr/>
        </p:nvSpPr>
        <p:spPr>
          <a:xfrm>
            <a:off x="1046253" y="4086806"/>
            <a:ext cx="955711" cy="369332"/>
          </a:xfrm>
          <a:prstGeom prst="rect">
            <a:avLst/>
          </a:prstGeom>
          <a:noFill/>
        </p:spPr>
        <p:txBody>
          <a:bodyPr wrap="none" rtlCol="0">
            <a:spAutoFit/>
          </a:bodyPr>
          <a:lstStyle/>
          <a:p>
            <a:r>
              <a:rPr lang="en-US" dirty="0"/>
              <a:t>X Spider</a:t>
            </a:r>
          </a:p>
        </p:txBody>
      </p:sp>
      <p:grpSp>
        <p:nvGrpSpPr>
          <p:cNvPr id="37" name="Group 36">
            <a:extLst>
              <a:ext uri="{FF2B5EF4-FFF2-40B4-BE49-F238E27FC236}">
                <a16:creationId xmlns:a16="http://schemas.microsoft.com/office/drawing/2014/main" id="{F054CAFF-E95A-574A-B027-786AF0A88C02}"/>
              </a:ext>
            </a:extLst>
          </p:cNvPr>
          <p:cNvGrpSpPr/>
          <p:nvPr/>
        </p:nvGrpSpPr>
        <p:grpSpPr>
          <a:xfrm>
            <a:off x="7273216" y="2811091"/>
            <a:ext cx="2982049" cy="644596"/>
            <a:chOff x="1337734" y="2607732"/>
            <a:chExt cx="2982049" cy="644596"/>
          </a:xfrm>
        </p:grpSpPr>
        <p:grpSp>
          <p:nvGrpSpPr>
            <p:cNvPr id="38" name="Group 37">
              <a:extLst>
                <a:ext uri="{FF2B5EF4-FFF2-40B4-BE49-F238E27FC236}">
                  <a16:creationId xmlns:a16="http://schemas.microsoft.com/office/drawing/2014/main" id="{CD901A11-3BA1-A74A-875E-45B0010E8152}"/>
                </a:ext>
              </a:extLst>
            </p:cNvPr>
            <p:cNvGrpSpPr/>
            <p:nvPr/>
          </p:nvGrpSpPr>
          <p:grpSpPr>
            <a:xfrm>
              <a:off x="1337734" y="2607732"/>
              <a:ext cx="1897662" cy="644596"/>
              <a:chOff x="1337734" y="2607732"/>
              <a:chExt cx="1897662" cy="644596"/>
            </a:xfrm>
          </p:grpSpPr>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71AD2483-610F-FD47-8FD3-D97027FEC87A}"/>
                      </a:ext>
                    </a:extLst>
                  </p:cNvPr>
                  <p:cNvSpPr/>
                  <p:nvPr/>
                </p:nvSpPr>
                <p:spPr>
                  <a:xfrm>
                    <a:off x="1958623" y="2607732"/>
                    <a:ext cx="644596" cy="64459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𝜋</m:t>
                        </m:r>
                      </m:oMath>
                    </a14:m>
                    <a:r>
                      <a:rPr lang="zh-CN" altLang="en-US" dirty="0">
                        <a:solidFill>
                          <a:schemeClr val="tx1"/>
                        </a:solidFill>
                      </a:rPr>
                      <a:t> </a:t>
                    </a:r>
                    <a:endParaRPr lang="en-US" dirty="0">
                      <a:solidFill>
                        <a:schemeClr val="tx1"/>
                      </a:solidFill>
                    </a:endParaRPr>
                  </a:p>
                </p:txBody>
              </p:sp>
            </mc:Choice>
            <mc:Fallback xmlns="">
              <p:sp>
                <p:nvSpPr>
                  <p:cNvPr id="6" name="Oval 5">
                    <a:extLst>
                      <a:ext uri="{FF2B5EF4-FFF2-40B4-BE49-F238E27FC236}">
                        <a16:creationId xmlns:a16="http://schemas.microsoft.com/office/drawing/2014/main" id="{0C8517C9-891B-2744-A3D6-12D832C06D04}"/>
                      </a:ext>
                    </a:extLst>
                  </p:cNvPr>
                  <p:cNvSpPr>
                    <a:spLocks noRot="1" noChangeAspect="1" noMove="1" noResize="1" noEditPoints="1" noAdjustHandles="1" noChangeArrowheads="1" noChangeShapeType="1" noTextEdit="1"/>
                  </p:cNvSpPr>
                  <p:nvPr/>
                </p:nvSpPr>
                <p:spPr>
                  <a:xfrm>
                    <a:off x="1958623" y="2607732"/>
                    <a:ext cx="644596" cy="644596"/>
                  </a:xfrm>
                  <a:prstGeom prst="ellipse">
                    <a:avLst/>
                  </a:prstGeom>
                  <a:blipFill>
                    <a:blip r:embed="rId5"/>
                    <a:stretch>
                      <a:fillRect/>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8E01E2FC-9D38-264A-8EEE-E92A2C1D727A}"/>
                  </a:ext>
                </a:extLst>
              </p:cNvPr>
              <p:cNvCxnSpPr>
                <a:cxnSpLocks/>
                <a:stCxn id="40" idx="6"/>
              </p:cNvCxnSpPr>
              <p:nvPr/>
            </p:nvCxnSpPr>
            <p:spPr>
              <a:xfrm flipV="1">
                <a:off x="2603219" y="2923822"/>
                <a:ext cx="632177" cy="62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7FDFFF-5B29-3746-8C11-968797A7013C}"/>
                  </a:ext>
                </a:extLst>
              </p:cNvPr>
              <p:cNvCxnSpPr>
                <a:cxnSpLocks/>
              </p:cNvCxnSpPr>
              <p:nvPr/>
            </p:nvCxnSpPr>
            <p:spPr>
              <a:xfrm>
                <a:off x="1337734" y="2923821"/>
                <a:ext cx="620889"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AA65E47-B749-4247-9F1B-29021219DA6D}"/>
                </a:ext>
              </a:extLst>
            </p:cNvPr>
            <p:cNvSpPr txBox="1"/>
            <p:nvPr/>
          </p:nvSpPr>
          <p:spPr>
            <a:xfrm>
              <a:off x="4027715" y="2739154"/>
              <a:ext cx="292068" cy="369332"/>
            </a:xfrm>
            <a:prstGeom prst="rect">
              <a:avLst/>
            </a:prstGeom>
            <a:noFill/>
          </p:spPr>
          <p:txBody>
            <a:bodyPr wrap="none" rtlCol="0">
              <a:spAutoFit/>
            </a:bodyPr>
            <a:lstStyle/>
            <a:p>
              <a:r>
                <a:rPr lang="en-US" dirty="0"/>
                <a:t>Z</a:t>
              </a:r>
            </a:p>
          </p:txBody>
        </p:sp>
      </p:grpSp>
      <p:grpSp>
        <p:nvGrpSpPr>
          <p:cNvPr id="43" name="Group 42">
            <a:extLst>
              <a:ext uri="{FF2B5EF4-FFF2-40B4-BE49-F238E27FC236}">
                <a16:creationId xmlns:a16="http://schemas.microsoft.com/office/drawing/2014/main" id="{199DEBE5-F309-0647-AF78-1F0F5D8C9232}"/>
              </a:ext>
            </a:extLst>
          </p:cNvPr>
          <p:cNvGrpSpPr/>
          <p:nvPr/>
        </p:nvGrpSpPr>
        <p:grpSpPr>
          <a:xfrm>
            <a:off x="7273216" y="3739324"/>
            <a:ext cx="2940063" cy="671056"/>
            <a:chOff x="6074229" y="2581132"/>
            <a:chExt cx="2940063" cy="671056"/>
          </a:xfrm>
        </p:grpSpPr>
        <p:grpSp>
          <p:nvGrpSpPr>
            <p:cNvPr id="44" name="Group 43">
              <a:extLst>
                <a:ext uri="{FF2B5EF4-FFF2-40B4-BE49-F238E27FC236}">
                  <a16:creationId xmlns:a16="http://schemas.microsoft.com/office/drawing/2014/main" id="{D0AC2728-9DA0-0040-B9DB-30AF78B08AF5}"/>
                </a:ext>
              </a:extLst>
            </p:cNvPr>
            <p:cNvGrpSpPr/>
            <p:nvPr/>
          </p:nvGrpSpPr>
          <p:grpSpPr>
            <a:xfrm>
              <a:off x="6074229" y="2581132"/>
              <a:ext cx="1897662" cy="632177"/>
              <a:chOff x="6074229" y="2581132"/>
              <a:chExt cx="1897662" cy="632177"/>
            </a:xfrm>
          </p:grpSpPr>
          <mc:AlternateContent xmlns:mc="http://schemas.openxmlformats.org/markup-compatibility/2006" xmlns:a14="http://schemas.microsoft.com/office/drawing/2010/main">
            <mc:Choice Requires="a14">
              <p:sp>
                <p:nvSpPr>
                  <p:cNvPr id="46" name="Oval 45">
                    <a:extLst>
                      <a:ext uri="{FF2B5EF4-FFF2-40B4-BE49-F238E27FC236}">
                        <a16:creationId xmlns:a16="http://schemas.microsoft.com/office/drawing/2014/main" id="{02C04755-D622-C348-94E6-06AD0B6BC713}"/>
                      </a:ext>
                    </a:extLst>
                  </p:cNvPr>
                  <p:cNvSpPr/>
                  <p:nvPr/>
                </p:nvSpPr>
                <p:spPr>
                  <a:xfrm>
                    <a:off x="6695118" y="2581132"/>
                    <a:ext cx="632177" cy="632177"/>
                  </a:xfrm>
                  <a:prstGeom prst="ellipse">
                    <a:avLst/>
                  </a:prstGeom>
                  <a:solidFill>
                    <a:srgbClr val="E64F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𝜋</m:t>
                        </m:r>
                      </m:oMath>
                    </a14:m>
                    <a:r>
                      <a:rPr lang="zh-CN" altLang="en-US" dirty="0">
                        <a:solidFill>
                          <a:schemeClr val="tx1"/>
                        </a:solidFill>
                      </a:rPr>
                      <a:t> </a:t>
                    </a:r>
                    <a:endParaRPr lang="en-US" dirty="0">
                      <a:solidFill>
                        <a:schemeClr val="tx1"/>
                      </a:solidFill>
                    </a:endParaRPr>
                  </a:p>
                </p:txBody>
              </p:sp>
            </mc:Choice>
            <mc:Fallback xmlns="">
              <p:sp>
                <p:nvSpPr>
                  <p:cNvPr id="14" name="Oval 13">
                    <a:extLst>
                      <a:ext uri="{FF2B5EF4-FFF2-40B4-BE49-F238E27FC236}">
                        <a16:creationId xmlns:a16="http://schemas.microsoft.com/office/drawing/2014/main" id="{C4255103-C936-E34D-9A1B-262C53C9EA7D}"/>
                      </a:ext>
                    </a:extLst>
                  </p:cNvPr>
                  <p:cNvSpPr>
                    <a:spLocks noRot="1" noChangeAspect="1" noMove="1" noResize="1" noEditPoints="1" noAdjustHandles="1" noChangeArrowheads="1" noChangeShapeType="1" noTextEdit="1"/>
                  </p:cNvSpPr>
                  <p:nvPr/>
                </p:nvSpPr>
                <p:spPr>
                  <a:xfrm>
                    <a:off x="6695118" y="2581132"/>
                    <a:ext cx="632177" cy="632177"/>
                  </a:xfrm>
                  <a:prstGeom prst="ellipse">
                    <a:avLst/>
                  </a:prstGeom>
                  <a:blipFill>
                    <a:blip r:embed="rId6"/>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D6FFC19F-75A2-3243-9EDE-E9CA35D06C5F}"/>
                  </a:ext>
                </a:extLst>
              </p:cNvPr>
              <p:cNvCxnSpPr>
                <a:cxnSpLocks/>
                <a:stCxn id="46" idx="6"/>
              </p:cNvCxnSpPr>
              <p:nvPr/>
            </p:nvCxnSpPr>
            <p:spPr>
              <a:xfrm flipV="1">
                <a:off x="7327295" y="2897220"/>
                <a:ext cx="64459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8244E7-D0AF-FA4B-8DF7-88B27EB72C6C}"/>
                  </a:ext>
                </a:extLst>
              </p:cNvPr>
              <p:cNvCxnSpPr>
                <a:cxnSpLocks/>
              </p:cNvCxnSpPr>
              <p:nvPr/>
            </p:nvCxnSpPr>
            <p:spPr>
              <a:xfrm>
                <a:off x="6074229" y="2897221"/>
                <a:ext cx="620889"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C36471A-0DA4-2443-BC39-36AF161D12D0}"/>
                </a:ext>
              </a:extLst>
            </p:cNvPr>
            <p:cNvSpPr txBox="1"/>
            <p:nvPr/>
          </p:nvSpPr>
          <p:spPr>
            <a:xfrm>
              <a:off x="8764210" y="2882856"/>
              <a:ext cx="250082" cy="369332"/>
            </a:xfrm>
            <a:prstGeom prst="rect">
              <a:avLst/>
            </a:prstGeom>
            <a:noFill/>
          </p:spPr>
          <p:txBody>
            <a:bodyPr wrap="square" rtlCol="0">
              <a:spAutoFit/>
            </a:bodyPr>
            <a:lstStyle/>
            <a:p>
              <a:r>
                <a:rPr lang="en-US" dirty="0"/>
                <a:t>X</a:t>
              </a:r>
            </a:p>
          </p:txBody>
        </p:sp>
      </p:grpSp>
      <p:grpSp>
        <p:nvGrpSpPr>
          <p:cNvPr id="49" name="Group 48">
            <a:extLst>
              <a:ext uri="{FF2B5EF4-FFF2-40B4-BE49-F238E27FC236}">
                <a16:creationId xmlns:a16="http://schemas.microsoft.com/office/drawing/2014/main" id="{2E45CDC7-6B85-1C45-9F58-D2D174ED0791}"/>
              </a:ext>
            </a:extLst>
          </p:cNvPr>
          <p:cNvGrpSpPr/>
          <p:nvPr/>
        </p:nvGrpSpPr>
        <p:grpSpPr>
          <a:xfrm>
            <a:off x="5108839" y="5191435"/>
            <a:ext cx="4062039" cy="786782"/>
            <a:chOff x="1337734" y="4577215"/>
            <a:chExt cx="6260543" cy="1212613"/>
          </a:xfrm>
        </p:grpSpPr>
        <p:grpSp>
          <p:nvGrpSpPr>
            <p:cNvPr id="50" name="Group 49">
              <a:extLst>
                <a:ext uri="{FF2B5EF4-FFF2-40B4-BE49-F238E27FC236}">
                  <a16:creationId xmlns:a16="http://schemas.microsoft.com/office/drawing/2014/main" id="{6C3BF884-BA78-BE43-AC13-15576BAE1E9F}"/>
                </a:ext>
              </a:extLst>
            </p:cNvPr>
            <p:cNvGrpSpPr/>
            <p:nvPr/>
          </p:nvGrpSpPr>
          <p:grpSpPr>
            <a:xfrm>
              <a:off x="1337734" y="4645530"/>
              <a:ext cx="1626649" cy="337457"/>
              <a:chOff x="1337734" y="4738255"/>
              <a:chExt cx="1626649" cy="337457"/>
            </a:xfrm>
          </p:grpSpPr>
          <p:sp>
            <p:nvSpPr>
              <p:cNvPr id="61" name="Rectangle 60">
                <a:extLst>
                  <a:ext uri="{FF2B5EF4-FFF2-40B4-BE49-F238E27FC236}">
                    <a16:creationId xmlns:a16="http://schemas.microsoft.com/office/drawing/2014/main" id="{1CEA8D4C-F1D9-6B48-9CFA-3FF7E82E3914}"/>
                  </a:ext>
                </a:extLst>
              </p:cNvPr>
              <p:cNvSpPr/>
              <p:nvPr/>
            </p:nvSpPr>
            <p:spPr>
              <a:xfrm>
                <a:off x="1982330" y="4738255"/>
                <a:ext cx="337457" cy="33745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cxnSp>
            <p:nvCxnSpPr>
              <p:cNvPr id="62" name="Straight Connector 61">
                <a:extLst>
                  <a:ext uri="{FF2B5EF4-FFF2-40B4-BE49-F238E27FC236}">
                    <a16:creationId xmlns:a16="http://schemas.microsoft.com/office/drawing/2014/main" id="{55454943-D3D0-A443-844D-3AF67A762A6E}"/>
                  </a:ext>
                </a:extLst>
              </p:cNvPr>
              <p:cNvCxnSpPr>
                <a:cxnSpLocks/>
              </p:cNvCxnSpPr>
              <p:nvPr/>
            </p:nvCxnSpPr>
            <p:spPr>
              <a:xfrm flipV="1">
                <a:off x="2319787" y="4906983"/>
                <a:ext cx="64459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D8397C8-8B20-0B46-97F9-FEAAD9418715}"/>
                  </a:ext>
                </a:extLst>
              </p:cNvPr>
              <p:cNvCxnSpPr>
                <a:cxnSpLocks/>
              </p:cNvCxnSpPr>
              <p:nvPr/>
            </p:nvCxnSpPr>
            <p:spPr>
              <a:xfrm flipV="1">
                <a:off x="1337734" y="4917869"/>
                <a:ext cx="64459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3EB3DF8-3EB1-0049-BE4F-1DF0C9C62FEF}"/>
                </a:ext>
              </a:extLst>
            </p:cNvPr>
            <p:cNvGrpSpPr/>
            <p:nvPr/>
          </p:nvGrpSpPr>
          <p:grpSpPr>
            <a:xfrm>
              <a:off x="3603939" y="5144981"/>
              <a:ext cx="3994338" cy="644847"/>
              <a:chOff x="4098831" y="4584184"/>
              <a:chExt cx="3994338" cy="644847"/>
            </a:xfrm>
          </p:grpSpPr>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3FCD9726-A5BA-1A4F-9247-B09F8D9D8A00}"/>
                      </a:ext>
                    </a:extLst>
                  </p:cNvPr>
                  <p:cNvSpPr/>
                  <p:nvPr/>
                </p:nvSpPr>
                <p:spPr>
                  <a:xfrm>
                    <a:off x="4719720" y="4584435"/>
                    <a:ext cx="644596" cy="64459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𝜋</m:t>
                            </m:r>
                          </m:num>
                          <m:den>
                            <m:r>
                              <a:rPr lang="en-US" altLang="zh-CN" i="1">
                                <a:solidFill>
                                  <a:schemeClr val="tx1"/>
                                </a:solidFill>
                                <a:latin typeface="Cambria Math" panose="02040503050406030204" pitchFamily="18" charset="0"/>
                              </a:rPr>
                              <m:t>2</m:t>
                            </m:r>
                          </m:den>
                        </m:f>
                      </m:oMath>
                    </a14:m>
                    <a:r>
                      <a:rPr lang="zh-CN" altLang="en-US" dirty="0">
                        <a:solidFill>
                          <a:schemeClr val="tx1"/>
                        </a:solidFill>
                      </a:rPr>
                      <a:t> </a:t>
                    </a:r>
                    <a:endParaRPr lang="en-US" dirty="0">
                      <a:solidFill>
                        <a:schemeClr val="tx1"/>
                      </a:solidFill>
                    </a:endParaRPr>
                  </a:p>
                </p:txBody>
              </p:sp>
            </mc:Choice>
            <mc:Fallback xmlns="">
              <p:sp>
                <p:nvSpPr>
                  <p:cNvPr id="22" name="Oval 21">
                    <a:extLst>
                      <a:ext uri="{FF2B5EF4-FFF2-40B4-BE49-F238E27FC236}">
                        <a16:creationId xmlns:a16="http://schemas.microsoft.com/office/drawing/2014/main" id="{3689BABD-41C0-C94F-9FFD-8DE8B2F1C1D0}"/>
                      </a:ext>
                    </a:extLst>
                  </p:cNvPr>
                  <p:cNvSpPr>
                    <a:spLocks noRot="1" noChangeAspect="1" noMove="1" noResize="1" noEditPoints="1" noAdjustHandles="1" noChangeArrowheads="1" noChangeShapeType="1" noTextEdit="1"/>
                  </p:cNvSpPr>
                  <p:nvPr/>
                </p:nvSpPr>
                <p:spPr>
                  <a:xfrm>
                    <a:off x="4719720" y="4584435"/>
                    <a:ext cx="644596" cy="644596"/>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047BC24E-984C-624A-B5DC-6E9585CCA59E}"/>
                      </a:ext>
                    </a:extLst>
                  </p:cNvPr>
                  <p:cNvSpPr/>
                  <p:nvPr/>
                </p:nvSpPr>
                <p:spPr>
                  <a:xfrm>
                    <a:off x="5773702" y="4584435"/>
                    <a:ext cx="644596" cy="644596"/>
                  </a:xfrm>
                  <a:prstGeom prst="ellipse">
                    <a:avLst/>
                  </a:prstGeom>
                  <a:solidFill>
                    <a:srgbClr val="E64F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𝜋</m:t>
                            </m:r>
                          </m:num>
                          <m:den>
                            <m:r>
                              <a:rPr lang="en-US" altLang="zh-CN" i="1">
                                <a:solidFill>
                                  <a:schemeClr val="tx1"/>
                                </a:solidFill>
                                <a:latin typeface="Cambria Math" panose="02040503050406030204" pitchFamily="18" charset="0"/>
                              </a:rPr>
                              <m:t>2</m:t>
                            </m:r>
                          </m:den>
                        </m:f>
                      </m:oMath>
                    </a14:m>
                    <a:r>
                      <a:rPr lang="zh-CN" altLang="en-US" dirty="0">
                        <a:solidFill>
                          <a:schemeClr val="tx1"/>
                        </a:solidFill>
                      </a:rPr>
                      <a:t> </a:t>
                    </a:r>
                    <a:endParaRPr lang="en-US" dirty="0">
                      <a:solidFill>
                        <a:schemeClr val="tx1"/>
                      </a:solidFill>
                    </a:endParaRPr>
                  </a:p>
                </p:txBody>
              </p:sp>
            </mc:Choice>
            <mc:Fallback xmlns="">
              <p:sp>
                <p:nvSpPr>
                  <p:cNvPr id="23" name="Oval 22">
                    <a:extLst>
                      <a:ext uri="{FF2B5EF4-FFF2-40B4-BE49-F238E27FC236}">
                        <a16:creationId xmlns:a16="http://schemas.microsoft.com/office/drawing/2014/main" id="{603E3422-95BA-CF4D-946E-49808E0F52C4}"/>
                      </a:ext>
                    </a:extLst>
                  </p:cNvPr>
                  <p:cNvSpPr>
                    <a:spLocks noRot="1" noChangeAspect="1" noMove="1" noResize="1" noEditPoints="1" noAdjustHandles="1" noChangeArrowheads="1" noChangeShapeType="1" noTextEdit="1"/>
                  </p:cNvSpPr>
                  <p:nvPr/>
                </p:nvSpPr>
                <p:spPr>
                  <a:xfrm>
                    <a:off x="5773702" y="4584435"/>
                    <a:ext cx="644596" cy="644596"/>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7CDA11E3-34D2-CE4B-85A8-1CE7F9521D1E}"/>
                      </a:ext>
                    </a:extLst>
                  </p:cNvPr>
                  <p:cNvSpPr/>
                  <p:nvPr/>
                </p:nvSpPr>
                <p:spPr>
                  <a:xfrm>
                    <a:off x="6827684" y="4584184"/>
                    <a:ext cx="644596" cy="64459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𝜋</m:t>
                            </m:r>
                          </m:num>
                          <m:den>
                            <m:r>
                              <a:rPr lang="en-US" altLang="zh-CN" i="1">
                                <a:solidFill>
                                  <a:schemeClr val="tx1"/>
                                </a:solidFill>
                                <a:latin typeface="Cambria Math" panose="02040503050406030204" pitchFamily="18" charset="0"/>
                              </a:rPr>
                              <m:t>2</m:t>
                            </m:r>
                          </m:den>
                        </m:f>
                      </m:oMath>
                    </a14:m>
                    <a:r>
                      <a:rPr lang="zh-CN" altLang="en-US" dirty="0">
                        <a:solidFill>
                          <a:schemeClr val="tx1"/>
                        </a:solidFill>
                      </a:rPr>
                      <a:t> </a:t>
                    </a:r>
                    <a:endParaRPr lang="en-US" dirty="0">
                      <a:solidFill>
                        <a:schemeClr val="tx1"/>
                      </a:solidFill>
                    </a:endParaRPr>
                  </a:p>
                </p:txBody>
              </p:sp>
            </mc:Choice>
            <mc:Fallback xmlns="">
              <p:sp>
                <p:nvSpPr>
                  <p:cNvPr id="24" name="Oval 23">
                    <a:extLst>
                      <a:ext uri="{FF2B5EF4-FFF2-40B4-BE49-F238E27FC236}">
                        <a16:creationId xmlns:a16="http://schemas.microsoft.com/office/drawing/2014/main" id="{6BAFA94B-3439-DA4B-B17A-B9CD47BDD4CD}"/>
                      </a:ext>
                    </a:extLst>
                  </p:cNvPr>
                  <p:cNvSpPr>
                    <a:spLocks noRot="1" noChangeAspect="1" noMove="1" noResize="1" noEditPoints="1" noAdjustHandles="1" noChangeArrowheads="1" noChangeShapeType="1" noTextEdit="1"/>
                  </p:cNvSpPr>
                  <p:nvPr/>
                </p:nvSpPr>
                <p:spPr>
                  <a:xfrm>
                    <a:off x="6827684" y="4584184"/>
                    <a:ext cx="644596" cy="644596"/>
                  </a:xfrm>
                  <a:prstGeom prst="ellipse">
                    <a:avLst/>
                  </a:prstGeom>
                  <a:blipFill>
                    <a:blip r:embed="rId9"/>
                    <a:stretch>
                      <a:fillRect/>
                    </a:stretch>
                  </a:blipFill>
                </p:spPr>
                <p:txBody>
                  <a:bodyPr/>
                  <a:lstStyle/>
                  <a:p>
                    <a:r>
                      <a:rPr lang="en-US">
                        <a:noFill/>
                      </a:rPr>
                      <a:t> </a:t>
                    </a:r>
                  </a:p>
                </p:txBody>
              </p:sp>
            </mc:Fallback>
          </mc:AlternateContent>
          <p:cxnSp>
            <p:nvCxnSpPr>
              <p:cNvPr id="57" name="Straight Connector 56">
                <a:extLst>
                  <a:ext uri="{FF2B5EF4-FFF2-40B4-BE49-F238E27FC236}">
                    <a16:creationId xmlns:a16="http://schemas.microsoft.com/office/drawing/2014/main" id="{1323D6E3-6D2E-D745-800D-EF5004D9BD16}"/>
                  </a:ext>
                </a:extLst>
              </p:cNvPr>
              <p:cNvCxnSpPr>
                <a:cxnSpLocks/>
              </p:cNvCxnSpPr>
              <p:nvPr/>
            </p:nvCxnSpPr>
            <p:spPr>
              <a:xfrm>
                <a:off x="4098831" y="4906482"/>
                <a:ext cx="620889"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8B5101-AC68-094A-A11C-AA9A86FA6784}"/>
                  </a:ext>
                </a:extLst>
              </p:cNvPr>
              <p:cNvCxnSpPr>
                <a:cxnSpLocks/>
                <a:stCxn id="54" idx="6"/>
                <a:endCxn id="55" idx="2"/>
              </p:cNvCxnSpPr>
              <p:nvPr/>
            </p:nvCxnSpPr>
            <p:spPr>
              <a:xfrm>
                <a:off x="5364316" y="4906733"/>
                <a:ext cx="4093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9CB97AC-37F7-804D-8C55-6258FF4ACD0C}"/>
                  </a:ext>
                </a:extLst>
              </p:cNvPr>
              <p:cNvCxnSpPr>
                <a:cxnSpLocks/>
              </p:cNvCxnSpPr>
              <p:nvPr/>
            </p:nvCxnSpPr>
            <p:spPr>
              <a:xfrm>
                <a:off x="6418298" y="4906482"/>
                <a:ext cx="4093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7A879BA-B3C5-DA49-A3CB-F461ADA0FD6A}"/>
                  </a:ext>
                </a:extLst>
              </p:cNvPr>
              <p:cNvCxnSpPr>
                <a:cxnSpLocks/>
              </p:cNvCxnSpPr>
              <p:nvPr/>
            </p:nvCxnSpPr>
            <p:spPr>
              <a:xfrm>
                <a:off x="7472280" y="4900270"/>
                <a:ext cx="620889"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AB1EFF86-0ED5-E043-B733-6AC58B5C64ED}"/>
                </a:ext>
              </a:extLst>
            </p:cNvPr>
            <p:cNvSpPr txBox="1"/>
            <p:nvPr/>
          </p:nvSpPr>
          <p:spPr>
            <a:xfrm>
              <a:off x="4058561" y="4577215"/>
              <a:ext cx="1621726" cy="369332"/>
            </a:xfrm>
            <a:prstGeom prst="rect">
              <a:avLst/>
            </a:prstGeom>
            <a:noFill/>
          </p:spPr>
          <p:txBody>
            <a:bodyPr wrap="none" rtlCol="0">
              <a:spAutoFit/>
            </a:bodyPr>
            <a:lstStyle/>
            <a:p>
              <a:r>
                <a:rPr lang="en-US" dirty="0"/>
                <a:t>Hadamard</a:t>
              </a:r>
              <a:r>
                <a:rPr lang="zh-CN" altLang="en-US" dirty="0"/>
                <a:t> </a:t>
              </a:r>
              <a:r>
                <a:rPr lang="en-CA" altLang="zh-CN" dirty="0"/>
                <a:t>gate</a:t>
              </a:r>
              <a:endParaRPr lang="en-US" dirty="0"/>
            </a:p>
          </p:txBody>
        </p:sp>
        <p:cxnSp>
          <p:nvCxnSpPr>
            <p:cNvPr id="53" name="Straight Connector 52">
              <a:extLst>
                <a:ext uri="{FF2B5EF4-FFF2-40B4-BE49-F238E27FC236}">
                  <a16:creationId xmlns:a16="http://schemas.microsoft.com/office/drawing/2014/main" id="{7310BE4C-F181-9E42-BE0B-1C8AF08ECB74}"/>
                </a:ext>
              </a:extLst>
            </p:cNvPr>
            <p:cNvCxnSpPr>
              <a:cxnSpLocks/>
            </p:cNvCxnSpPr>
            <p:nvPr/>
          </p:nvCxnSpPr>
          <p:spPr>
            <a:xfrm flipV="1">
              <a:off x="1337734" y="5458907"/>
              <a:ext cx="1497395" cy="1"/>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4971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209CD-812F-4B40-BA32-23CD8762A2DA}"/>
              </a:ext>
            </a:extLst>
          </p:cNvPr>
          <p:cNvSpPr>
            <a:spLocks noGrp="1"/>
          </p:cNvSpPr>
          <p:nvPr>
            <p:ph type="title"/>
          </p:nvPr>
        </p:nvSpPr>
        <p:spPr/>
        <p:txBody>
          <a:bodyPr/>
          <a:lstStyle/>
          <a:p>
            <a:r>
              <a:rPr lang="en-US" dirty="0"/>
              <a:t>Straightforward Rules</a:t>
            </a:r>
          </a:p>
        </p:txBody>
      </p:sp>
      <p:sp>
        <p:nvSpPr>
          <p:cNvPr id="4" name="Date Placeholder 3">
            <a:extLst>
              <a:ext uri="{FF2B5EF4-FFF2-40B4-BE49-F238E27FC236}">
                <a16:creationId xmlns:a16="http://schemas.microsoft.com/office/drawing/2014/main" id="{A70A8AD2-C520-A64D-BAD0-5CF281182BBE}"/>
              </a:ext>
            </a:extLst>
          </p:cNvPr>
          <p:cNvSpPr>
            <a:spLocks noGrp="1"/>
          </p:cNvSpPr>
          <p:nvPr>
            <p:ph type="dt" sz="half" idx="10"/>
          </p:nvPr>
        </p:nvSpPr>
        <p:spPr/>
        <p:txBody>
          <a:bodyPr/>
          <a:lstStyle/>
          <a:p>
            <a:fld id="{E2BB304E-60C5-5A4C-9F80-391165D1612C}" type="datetime1">
              <a:rPr lang="en-CA" smtClean="0"/>
              <a:t>2019-12-19</a:t>
            </a:fld>
            <a:endParaRPr lang="en-US" dirty="0"/>
          </a:p>
        </p:txBody>
      </p:sp>
      <p:sp>
        <p:nvSpPr>
          <p:cNvPr id="5" name="Footer Placeholder 4">
            <a:extLst>
              <a:ext uri="{FF2B5EF4-FFF2-40B4-BE49-F238E27FC236}">
                <a16:creationId xmlns:a16="http://schemas.microsoft.com/office/drawing/2014/main" id="{37247CA3-0561-B640-AA46-1851106BAD5E}"/>
              </a:ext>
            </a:extLst>
          </p:cNvPr>
          <p:cNvSpPr>
            <a:spLocks noGrp="1"/>
          </p:cNvSpPr>
          <p:nvPr>
            <p:ph type="ftr" sz="quarter" idx="11"/>
          </p:nvPr>
        </p:nvSpPr>
        <p:spPr/>
        <p:txBody>
          <a:bodyPr/>
          <a:lstStyle/>
          <a:p>
            <a:r>
              <a:rPr lang="en-US"/>
              <a:t>arxiv 1902.03178</a:t>
            </a:r>
            <a:endParaRPr lang="en-US" dirty="0"/>
          </a:p>
        </p:txBody>
      </p:sp>
      <p:pic>
        <p:nvPicPr>
          <p:cNvPr id="8" name="Picture 7">
            <a:extLst>
              <a:ext uri="{FF2B5EF4-FFF2-40B4-BE49-F238E27FC236}">
                <a16:creationId xmlns:a16="http://schemas.microsoft.com/office/drawing/2014/main" id="{EF204DE3-5049-4349-BCCE-077E911635B0}"/>
              </a:ext>
            </a:extLst>
          </p:cNvPr>
          <p:cNvPicPr>
            <a:picLocks noChangeAspect="1"/>
          </p:cNvPicPr>
          <p:nvPr/>
        </p:nvPicPr>
        <p:blipFill>
          <a:blip r:embed="rId2"/>
          <a:stretch>
            <a:fillRect/>
          </a:stretch>
        </p:blipFill>
        <p:spPr>
          <a:xfrm>
            <a:off x="678451" y="4429969"/>
            <a:ext cx="2165350" cy="1377950"/>
          </a:xfrm>
          <a:prstGeom prst="rect">
            <a:avLst/>
          </a:prstGeom>
        </p:spPr>
      </p:pic>
      <p:pic>
        <p:nvPicPr>
          <p:cNvPr id="6" name="Picture 5">
            <a:extLst>
              <a:ext uri="{FF2B5EF4-FFF2-40B4-BE49-F238E27FC236}">
                <a16:creationId xmlns:a16="http://schemas.microsoft.com/office/drawing/2014/main" id="{A3729ABF-FE5A-BB43-8D0C-2072AD88A162}"/>
              </a:ext>
            </a:extLst>
          </p:cNvPr>
          <p:cNvPicPr>
            <a:picLocks noChangeAspect="1"/>
          </p:cNvPicPr>
          <p:nvPr/>
        </p:nvPicPr>
        <p:blipFill>
          <a:blip r:embed="rId3"/>
          <a:stretch>
            <a:fillRect/>
          </a:stretch>
        </p:blipFill>
        <p:spPr>
          <a:xfrm>
            <a:off x="522033" y="2572680"/>
            <a:ext cx="3098709" cy="1377951"/>
          </a:xfrm>
          <a:prstGeom prst="rect">
            <a:avLst/>
          </a:prstGeom>
        </p:spPr>
      </p:pic>
      <p:pic>
        <p:nvPicPr>
          <p:cNvPr id="9" name="Picture 8">
            <a:extLst>
              <a:ext uri="{FF2B5EF4-FFF2-40B4-BE49-F238E27FC236}">
                <a16:creationId xmlns:a16="http://schemas.microsoft.com/office/drawing/2014/main" id="{73D985D4-2C15-7845-BE19-2B34A9E1F20C}"/>
              </a:ext>
            </a:extLst>
          </p:cNvPr>
          <p:cNvPicPr>
            <a:picLocks noChangeAspect="1"/>
          </p:cNvPicPr>
          <p:nvPr/>
        </p:nvPicPr>
        <p:blipFill>
          <a:blip r:embed="rId4"/>
          <a:stretch>
            <a:fillRect/>
          </a:stretch>
        </p:blipFill>
        <p:spPr>
          <a:xfrm>
            <a:off x="8710930" y="4584066"/>
            <a:ext cx="2444750" cy="1073150"/>
          </a:xfrm>
          <a:prstGeom prst="rect">
            <a:avLst/>
          </a:prstGeom>
        </p:spPr>
      </p:pic>
      <p:pic>
        <p:nvPicPr>
          <p:cNvPr id="10" name="Picture 9">
            <a:extLst>
              <a:ext uri="{FF2B5EF4-FFF2-40B4-BE49-F238E27FC236}">
                <a16:creationId xmlns:a16="http://schemas.microsoft.com/office/drawing/2014/main" id="{8B9A2A05-1B0A-0C41-9244-F11A2D3CED84}"/>
              </a:ext>
            </a:extLst>
          </p:cNvPr>
          <p:cNvPicPr>
            <a:picLocks noChangeAspect="1"/>
          </p:cNvPicPr>
          <p:nvPr/>
        </p:nvPicPr>
        <p:blipFill>
          <a:blip r:embed="rId5"/>
          <a:stretch>
            <a:fillRect/>
          </a:stretch>
        </p:blipFill>
        <p:spPr>
          <a:xfrm>
            <a:off x="9510851" y="2404313"/>
            <a:ext cx="1726133" cy="1450758"/>
          </a:xfrm>
          <a:prstGeom prst="rect">
            <a:avLst/>
          </a:prstGeom>
        </p:spPr>
      </p:pic>
      <p:pic>
        <p:nvPicPr>
          <p:cNvPr id="11" name="Picture 10">
            <a:extLst>
              <a:ext uri="{FF2B5EF4-FFF2-40B4-BE49-F238E27FC236}">
                <a16:creationId xmlns:a16="http://schemas.microsoft.com/office/drawing/2014/main" id="{B9843B4C-EE01-4746-B956-63B3CFB421AC}"/>
              </a:ext>
            </a:extLst>
          </p:cNvPr>
          <p:cNvPicPr>
            <a:picLocks noChangeAspect="1"/>
          </p:cNvPicPr>
          <p:nvPr/>
        </p:nvPicPr>
        <p:blipFill>
          <a:blip r:embed="rId6"/>
          <a:stretch>
            <a:fillRect/>
          </a:stretch>
        </p:blipFill>
        <p:spPr>
          <a:xfrm>
            <a:off x="2767793" y="4580673"/>
            <a:ext cx="2581324" cy="1076543"/>
          </a:xfrm>
          <a:prstGeom prst="rect">
            <a:avLst/>
          </a:prstGeom>
        </p:spPr>
      </p:pic>
      <p:pic>
        <p:nvPicPr>
          <p:cNvPr id="12" name="Picture 11">
            <a:extLst>
              <a:ext uri="{FF2B5EF4-FFF2-40B4-BE49-F238E27FC236}">
                <a16:creationId xmlns:a16="http://schemas.microsoft.com/office/drawing/2014/main" id="{A6AF657B-B507-2D4D-B224-FF4B1B592764}"/>
              </a:ext>
            </a:extLst>
          </p:cNvPr>
          <p:cNvPicPr>
            <a:picLocks noChangeAspect="1"/>
          </p:cNvPicPr>
          <p:nvPr/>
        </p:nvPicPr>
        <p:blipFill>
          <a:blip r:embed="rId7"/>
          <a:stretch>
            <a:fillRect/>
          </a:stretch>
        </p:blipFill>
        <p:spPr>
          <a:xfrm>
            <a:off x="6631519" y="2569830"/>
            <a:ext cx="2702302" cy="1285241"/>
          </a:xfrm>
          <a:prstGeom prst="rect">
            <a:avLst/>
          </a:prstGeom>
        </p:spPr>
      </p:pic>
      <p:pic>
        <p:nvPicPr>
          <p:cNvPr id="13" name="Picture 12">
            <a:extLst>
              <a:ext uri="{FF2B5EF4-FFF2-40B4-BE49-F238E27FC236}">
                <a16:creationId xmlns:a16="http://schemas.microsoft.com/office/drawing/2014/main" id="{2475ACCC-307A-524C-9C87-168B80AF8473}"/>
              </a:ext>
            </a:extLst>
          </p:cNvPr>
          <p:cNvPicPr>
            <a:picLocks noChangeAspect="1"/>
          </p:cNvPicPr>
          <p:nvPr/>
        </p:nvPicPr>
        <p:blipFill>
          <a:blip r:embed="rId8"/>
          <a:stretch>
            <a:fillRect/>
          </a:stretch>
        </p:blipFill>
        <p:spPr>
          <a:xfrm>
            <a:off x="3620742" y="2717351"/>
            <a:ext cx="3143054" cy="1137720"/>
          </a:xfrm>
          <a:prstGeom prst="rect">
            <a:avLst/>
          </a:prstGeom>
        </p:spPr>
      </p:pic>
      <p:pic>
        <p:nvPicPr>
          <p:cNvPr id="14" name="Picture 13">
            <a:extLst>
              <a:ext uri="{FF2B5EF4-FFF2-40B4-BE49-F238E27FC236}">
                <a16:creationId xmlns:a16="http://schemas.microsoft.com/office/drawing/2014/main" id="{BBD5FD41-8E34-3D4C-AA1D-1DEC96111A07}"/>
              </a:ext>
            </a:extLst>
          </p:cNvPr>
          <p:cNvPicPr>
            <a:picLocks noChangeAspect="1"/>
          </p:cNvPicPr>
          <p:nvPr/>
        </p:nvPicPr>
        <p:blipFill>
          <a:blip r:embed="rId9"/>
          <a:stretch>
            <a:fillRect/>
          </a:stretch>
        </p:blipFill>
        <p:spPr>
          <a:xfrm>
            <a:off x="5629851" y="4677880"/>
            <a:ext cx="3081079" cy="922996"/>
          </a:xfrm>
          <a:prstGeom prst="rect">
            <a:avLst/>
          </a:prstGeom>
        </p:spPr>
      </p:pic>
    </p:spTree>
    <p:extLst>
      <p:ext uri="{BB962C8B-B14F-4D97-AF65-F5344CB8AC3E}">
        <p14:creationId xmlns:p14="http://schemas.microsoft.com/office/powerpoint/2010/main" val="56652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4670-3135-D946-8C61-9448DA1A9326}"/>
              </a:ext>
            </a:extLst>
          </p:cNvPr>
          <p:cNvSpPr>
            <a:spLocks noGrp="1"/>
          </p:cNvSpPr>
          <p:nvPr>
            <p:ph type="title"/>
          </p:nvPr>
        </p:nvSpPr>
        <p:spPr/>
        <p:txBody>
          <a:bodyPr/>
          <a:lstStyle/>
          <a:p>
            <a:r>
              <a:rPr lang="en-US" dirty="0"/>
              <a:t>Straightforward Rules</a:t>
            </a:r>
          </a:p>
        </p:txBody>
      </p:sp>
      <p:sp>
        <p:nvSpPr>
          <p:cNvPr id="4" name="Date Placeholder 3">
            <a:extLst>
              <a:ext uri="{FF2B5EF4-FFF2-40B4-BE49-F238E27FC236}">
                <a16:creationId xmlns:a16="http://schemas.microsoft.com/office/drawing/2014/main" id="{28291469-E155-7B42-A1DC-223E02D958DF}"/>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F5F914F0-ED93-9749-A6B0-630CA116C25C}"/>
              </a:ext>
            </a:extLst>
          </p:cNvPr>
          <p:cNvSpPr>
            <a:spLocks noGrp="1"/>
          </p:cNvSpPr>
          <p:nvPr>
            <p:ph type="ftr" sz="quarter" idx="11"/>
          </p:nvPr>
        </p:nvSpPr>
        <p:spPr/>
        <p:txBody>
          <a:bodyPr/>
          <a:lstStyle/>
          <a:p>
            <a:r>
              <a:rPr lang="en-US"/>
              <a:t>Xiuzhe (Roger) Luo@PIQUIL, Waterloo</a:t>
            </a:r>
            <a:endParaRPr lang="en-US" dirty="0"/>
          </a:p>
        </p:txBody>
      </p:sp>
      <p:sp>
        <p:nvSpPr>
          <p:cNvPr id="37" name="TextBox 36">
            <a:extLst>
              <a:ext uri="{FF2B5EF4-FFF2-40B4-BE49-F238E27FC236}">
                <a16:creationId xmlns:a16="http://schemas.microsoft.com/office/drawing/2014/main" id="{F96D2ECA-FB50-7148-A8FB-0183891B4106}"/>
              </a:ext>
            </a:extLst>
          </p:cNvPr>
          <p:cNvSpPr txBox="1"/>
          <p:nvPr/>
        </p:nvSpPr>
        <p:spPr>
          <a:xfrm>
            <a:off x="6049278" y="3244334"/>
            <a:ext cx="415498" cy="369332"/>
          </a:xfrm>
          <a:prstGeom prst="rect">
            <a:avLst/>
          </a:prstGeom>
          <a:noFill/>
        </p:spPr>
        <p:txBody>
          <a:bodyPr wrap="none" rtlCol="0">
            <a:spAutoFit/>
          </a:bodyPr>
          <a:lstStyle/>
          <a:p>
            <a:r>
              <a:rPr lang="en-US" dirty="0"/>
              <a:t>CZ</a:t>
            </a:r>
          </a:p>
        </p:txBody>
      </p:sp>
      <p:pic>
        <p:nvPicPr>
          <p:cNvPr id="6" name="Picture 5">
            <a:extLst>
              <a:ext uri="{FF2B5EF4-FFF2-40B4-BE49-F238E27FC236}">
                <a16:creationId xmlns:a16="http://schemas.microsoft.com/office/drawing/2014/main" id="{5EAFDBF8-9CDB-2944-83B0-31ECD81D2F44}"/>
              </a:ext>
            </a:extLst>
          </p:cNvPr>
          <p:cNvPicPr>
            <a:picLocks noChangeAspect="1"/>
          </p:cNvPicPr>
          <p:nvPr/>
        </p:nvPicPr>
        <p:blipFill>
          <a:blip r:embed="rId2"/>
          <a:stretch>
            <a:fillRect/>
          </a:stretch>
        </p:blipFill>
        <p:spPr>
          <a:xfrm>
            <a:off x="7105190" y="2880615"/>
            <a:ext cx="3591138" cy="1096770"/>
          </a:xfrm>
          <a:prstGeom prst="rect">
            <a:avLst/>
          </a:prstGeom>
        </p:spPr>
      </p:pic>
      <p:pic>
        <p:nvPicPr>
          <p:cNvPr id="10" name="Picture 9">
            <a:extLst>
              <a:ext uri="{FF2B5EF4-FFF2-40B4-BE49-F238E27FC236}">
                <a16:creationId xmlns:a16="http://schemas.microsoft.com/office/drawing/2014/main" id="{1C413DAE-DBFA-4F45-9E4F-69AF6A09242B}"/>
              </a:ext>
            </a:extLst>
          </p:cNvPr>
          <p:cNvPicPr>
            <a:picLocks noChangeAspect="1"/>
          </p:cNvPicPr>
          <p:nvPr/>
        </p:nvPicPr>
        <p:blipFill>
          <a:blip r:embed="rId3"/>
          <a:stretch>
            <a:fillRect/>
          </a:stretch>
        </p:blipFill>
        <p:spPr>
          <a:xfrm>
            <a:off x="5328729" y="4097472"/>
            <a:ext cx="6057900" cy="1193800"/>
          </a:xfrm>
          <a:prstGeom prst="rect">
            <a:avLst/>
          </a:prstGeom>
        </p:spPr>
      </p:pic>
      <p:grpSp>
        <p:nvGrpSpPr>
          <p:cNvPr id="12" name="Group 11">
            <a:extLst>
              <a:ext uri="{FF2B5EF4-FFF2-40B4-BE49-F238E27FC236}">
                <a16:creationId xmlns:a16="http://schemas.microsoft.com/office/drawing/2014/main" id="{C5734942-E587-1549-B82B-4A982B2AE690}"/>
              </a:ext>
            </a:extLst>
          </p:cNvPr>
          <p:cNvGrpSpPr/>
          <p:nvPr/>
        </p:nvGrpSpPr>
        <p:grpSpPr>
          <a:xfrm>
            <a:off x="857143" y="3481522"/>
            <a:ext cx="2767586" cy="1231900"/>
            <a:chOff x="523636" y="4221503"/>
            <a:chExt cx="2767586" cy="1231900"/>
          </a:xfrm>
        </p:grpSpPr>
        <p:sp>
          <p:nvSpPr>
            <p:cNvPr id="33" name="TextBox 32">
              <a:extLst>
                <a:ext uri="{FF2B5EF4-FFF2-40B4-BE49-F238E27FC236}">
                  <a16:creationId xmlns:a16="http://schemas.microsoft.com/office/drawing/2014/main" id="{B36C40A8-B91C-4E4A-B5E0-F6BA20AEDFE0}"/>
                </a:ext>
              </a:extLst>
            </p:cNvPr>
            <p:cNvSpPr txBox="1"/>
            <p:nvPr/>
          </p:nvSpPr>
          <p:spPr>
            <a:xfrm>
              <a:off x="2575770" y="4716823"/>
              <a:ext cx="715452" cy="369332"/>
            </a:xfrm>
            <a:prstGeom prst="rect">
              <a:avLst/>
            </a:prstGeom>
            <a:noFill/>
          </p:spPr>
          <p:txBody>
            <a:bodyPr wrap="none" rtlCol="0">
              <a:spAutoFit/>
            </a:bodyPr>
            <a:lstStyle/>
            <a:p>
              <a:r>
                <a:rPr lang="en-US" dirty="0"/>
                <a:t>CNOT</a:t>
              </a:r>
            </a:p>
          </p:txBody>
        </p:sp>
        <p:pic>
          <p:nvPicPr>
            <p:cNvPr id="11" name="Picture 10">
              <a:extLst>
                <a:ext uri="{FF2B5EF4-FFF2-40B4-BE49-F238E27FC236}">
                  <a16:creationId xmlns:a16="http://schemas.microsoft.com/office/drawing/2014/main" id="{3265B309-765C-0A4C-B955-601BA6FCEAD3}"/>
                </a:ext>
              </a:extLst>
            </p:cNvPr>
            <p:cNvPicPr>
              <a:picLocks noChangeAspect="1"/>
            </p:cNvPicPr>
            <p:nvPr/>
          </p:nvPicPr>
          <p:blipFill>
            <a:blip r:embed="rId4"/>
            <a:stretch>
              <a:fillRect/>
            </a:stretch>
          </p:blipFill>
          <p:spPr>
            <a:xfrm>
              <a:off x="523636" y="4221503"/>
              <a:ext cx="1841500" cy="1231900"/>
            </a:xfrm>
            <a:prstGeom prst="rect">
              <a:avLst/>
            </a:prstGeom>
          </p:spPr>
        </p:pic>
      </p:grpSp>
    </p:spTree>
    <p:extLst>
      <p:ext uri="{BB962C8B-B14F-4D97-AF65-F5344CB8AC3E}">
        <p14:creationId xmlns:p14="http://schemas.microsoft.com/office/powerpoint/2010/main" val="3680631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22CD-2BE0-0045-8E0F-08B8D04A759A}"/>
              </a:ext>
            </a:extLst>
          </p:cNvPr>
          <p:cNvSpPr>
            <a:spLocks noGrp="1"/>
          </p:cNvSpPr>
          <p:nvPr>
            <p:ph type="title"/>
          </p:nvPr>
        </p:nvSpPr>
        <p:spPr>
          <a:xfrm>
            <a:off x="687215" y="411161"/>
            <a:ext cx="5958912" cy="1450757"/>
          </a:xfrm>
        </p:spPr>
        <p:txBody>
          <a:bodyPr>
            <a:normAutofit fontScale="90000"/>
          </a:bodyPr>
          <a:lstStyle/>
          <a:p>
            <a:r>
              <a:rPr lang="en-US" dirty="0"/>
              <a:t>Constructing GHZ state</a:t>
            </a:r>
          </a:p>
        </p:txBody>
      </p:sp>
      <p:sp>
        <p:nvSpPr>
          <p:cNvPr id="4" name="Date Placeholder 3">
            <a:extLst>
              <a:ext uri="{FF2B5EF4-FFF2-40B4-BE49-F238E27FC236}">
                <a16:creationId xmlns:a16="http://schemas.microsoft.com/office/drawing/2014/main" id="{934A84B8-E91F-6A43-BE28-0AF17EF0949F}"/>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34CF58B7-7877-0C45-82BA-94E36426D6C6}"/>
              </a:ext>
            </a:extLst>
          </p:cNvPr>
          <p:cNvSpPr>
            <a:spLocks noGrp="1"/>
          </p:cNvSpPr>
          <p:nvPr>
            <p:ph type="ftr" sz="quarter" idx="11"/>
          </p:nvPr>
        </p:nvSpPr>
        <p:spPr/>
        <p:txBody>
          <a:bodyPr/>
          <a:lstStyle/>
          <a:p>
            <a:r>
              <a:rPr lang="en-US"/>
              <a:t>Xiuzhe (Roger) Luo@PIQUIL, Waterloo</a:t>
            </a:r>
            <a:endParaRPr lang="en-US" dirty="0"/>
          </a:p>
        </p:txBody>
      </p:sp>
      <p:pic>
        <p:nvPicPr>
          <p:cNvPr id="6" name="Picture 5">
            <a:extLst>
              <a:ext uri="{FF2B5EF4-FFF2-40B4-BE49-F238E27FC236}">
                <a16:creationId xmlns:a16="http://schemas.microsoft.com/office/drawing/2014/main" id="{422E3164-0A97-C949-8BEC-FD394461385A}"/>
              </a:ext>
            </a:extLst>
          </p:cNvPr>
          <p:cNvPicPr>
            <a:picLocks noChangeAspect="1"/>
          </p:cNvPicPr>
          <p:nvPr/>
        </p:nvPicPr>
        <p:blipFill>
          <a:blip r:embed="rId3"/>
          <a:stretch>
            <a:fillRect/>
          </a:stretch>
        </p:blipFill>
        <p:spPr>
          <a:xfrm>
            <a:off x="1097278" y="2429176"/>
            <a:ext cx="4762500" cy="2857500"/>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6F968585-7945-4E47-BD42-593E79C5C0E9}"/>
              </a:ext>
            </a:extLst>
          </p:cNvPr>
          <p:cNvPicPr>
            <a:picLocks noChangeAspect="1"/>
          </p:cNvPicPr>
          <p:nvPr/>
        </p:nvPicPr>
        <p:blipFill rotWithShape="1">
          <a:blip r:embed="rId4"/>
          <a:srcRect b="25333"/>
          <a:stretch/>
        </p:blipFill>
        <p:spPr>
          <a:xfrm>
            <a:off x="6332223" y="868679"/>
            <a:ext cx="5305725" cy="5120641"/>
          </a:xfrm>
          <a:prstGeom prst="rect">
            <a:avLst/>
          </a:prstGeom>
        </p:spPr>
      </p:pic>
    </p:spTree>
    <p:extLst>
      <p:ext uri="{BB962C8B-B14F-4D97-AF65-F5344CB8AC3E}">
        <p14:creationId xmlns:p14="http://schemas.microsoft.com/office/powerpoint/2010/main" val="411489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BA94-BF05-784E-BEA1-C18A39836044}"/>
              </a:ext>
            </a:extLst>
          </p:cNvPr>
          <p:cNvSpPr>
            <a:spLocks noGrp="1"/>
          </p:cNvSpPr>
          <p:nvPr>
            <p:ph type="title"/>
          </p:nvPr>
        </p:nvSpPr>
        <p:spPr/>
        <p:txBody>
          <a:bodyPr/>
          <a:lstStyle/>
          <a:p>
            <a:r>
              <a:rPr lang="en-US" dirty="0"/>
              <a:t>Canonicalize: graph-like ZX-diagram</a:t>
            </a:r>
          </a:p>
        </p:txBody>
      </p:sp>
      <p:sp>
        <p:nvSpPr>
          <p:cNvPr id="4" name="Date Placeholder 3">
            <a:extLst>
              <a:ext uri="{FF2B5EF4-FFF2-40B4-BE49-F238E27FC236}">
                <a16:creationId xmlns:a16="http://schemas.microsoft.com/office/drawing/2014/main" id="{B7849CB8-23A0-2147-B3D0-75597B1050DC}"/>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97BDDB52-8EE4-FC48-BF3C-33F46F961265}"/>
              </a:ext>
            </a:extLst>
          </p:cNvPr>
          <p:cNvSpPr>
            <a:spLocks noGrp="1"/>
          </p:cNvSpPr>
          <p:nvPr>
            <p:ph type="ftr" sz="quarter" idx="11"/>
          </p:nvPr>
        </p:nvSpPr>
        <p:spPr/>
        <p:txBody>
          <a:bodyPr/>
          <a:lstStyle/>
          <a:p>
            <a:r>
              <a:rPr lang="en-US"/>
              <a:t>Xiuzhe (Roger) Luo@PIQUIL, Waterloo</a:t>
            </a:r>
            <a:endParaRPr lang="en-US" dirty="0"/>
          </a:p>
        </p:txBody>
      </p:sp>
      <p:pic>
        <p:nvPicPr>
          <p:cNvPr id="7" name="Picture 6">
            <a:extLst>
              <a:ext uri="{FF2B5EF4-FFF2-40B4-BE49-F238E27FC236}">
                <a16:creationId xmlns:a16="http://schemas.microsoft.com/office/drawing/2014/main" id="{31B163CE-2B35-2246-8716-1A5EF55C4B9C}"/>
              </a:ext>
            </a:extLst>
          </p:cNvPr>
          <p:cNvPicPr>
            <a:picLocks noChangeAspect="1"/>
          </p:cNvPicPr>
          <p:nvPr/>
        </p:nvPicPr>
        <p:blipFill>
          <a:blip r:embed="rId3"/>
          <a:stretch>
            <a:fillRect/>
          </a:stretch>
        </p:blipFill>
        <p:spPr>
          <a:xfrm>
            <a:off x="173335" y="3054435"/>
            <a:ext cx="11845330" cy="1374643"/>
          </a:xfrm>
          <a:prstGeom prst="rect">
            <a:avLst/>
          </a:prstGeom>
        </p:spPr>
      </p:pic>
    </p:spTree>
    <p:extLst>
      <p:ext uri="{BB962C8B-B14F-4D97-AF65-F5344CB8AC3E}">
        <p14:creationId xmlns:p14="http://schemas.microsoft.com/office/powerpoint/2010/main" val="333734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8D15-FF7F-DA4C-9B6F-CD727EBB08BA}"/>
              </a:ext>
            </a:extLst>
          </p:cNvPr>
          <p:cNvSpPr>
            <a:spLocks noGrp="1"/>
          </p:cNvSpPr>
          <p:nvPr>
            <p:ph type="title"/>
          </p:nvPr>
        </p:nvSpPr>
        <p:spPr/>
        <p:txBody>
          <a:bodyPr>
            <a:normAutofit/>
          </a:bodyPr>
          <a:lstStyle/>
          <a:p>
            <a:r>
              <a:rPr lang="en-US" dirty="0"/>
              <a:t>Quantum Circuit Compilation</a:t>
            </a:r>
          </a:p>
        </p:txBody>
      </p:sp>
      <p:sp>
        <p:nvSpPr>
          <p:cNvPr id="4" name="Rectangle 3">
            <a:extLst>
              <a:ext uri="{FF2B5EF4-FFF2-40B4-BE49-F238E27FC236}">
                <a16:creationId xmlns:a16="http://schemas.microsoft.com/office/drawing/2014/main" id="{55E60C00-64D1-E945-9BF8-C9A756BA9F96}"/>
              </a:ext>
            </a:extLst>
          </p:cNvPr>
          <p:cNvSpPr/>
          <p:nvPr/>
        </p:nvSpPr>
        <p:spPr>
          <a:xfrm>
            <a:off x="1097279" y="3230250"/>
            <a:ext cx="1156138" cy="1723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a:t>
            </a:r>
          </a:p>
          <a:p>
            <a:pPr algn="ctr"/>
            <a:r>
              <a:rPr lang="en-US" dirty="0"/>
              <a:t>Quantum</a:t>
            </a:r>
          </a:p>
          <a:p>
            <a:pPr algn="ctr"/>
            <a:r>
              <a:rPr lang="en-US" dirty="0"/>
              <a:t>Circuit</a:t>
            </a:r>
          </a:p>
        </p:txBody>
      </p:sp>
      <p:sp>
        <p:nvSpPr>
          <p:cNvPr id="5" name="Rectangle 4">
            <a:extLst>
              <a:ext uri="{FF2B5EF4-FFF2-40B4-BE49-F238E27FC236}">
                <a16:creationId xmlns:a16="http://schemas.microsoft.com/office/drawing/2014/main" id="{8A34C731-BC7C-C048-B5B5-B4D3E179F23C}"/>
              </a:ext>
            </a:extLst>
          </p:cNvPr>
          <p:cNvSpPr/>
          <p:nvPr/>
        </p:nvSpPr>
        <p:spPr>
          <a:xfrm>
            <a:off x="3798438" y="3230250"/>
            <a:ext cx="1156138" cy="172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a:t>
            </a:r>
          </a:p>
          <a:p>
            <a:pPr algn="ctr"/>
            <a:r>
              <a:rPr lang="en-US" dirty="0"/>
              <a:t>Gate</a:t>
            </a:r>
          </a:p>
          <a:p>
            <a:pPr algn="ctr"/>
            <a:r>
              <a:rPr lang="en-US" dirty="0"/>
              <a:t>Set</a:t>
            </a:r>
          </a:p>
        </p:txBody>
      </p:sp>
      <p:sp>
        <p:nvSpPr>
          <p:cNvPr id="6" name="Rectangle 5">
            <a:extLst>
              <a:ext uri="{FF2B5EF4-FFF2-40B4-BE49-F238E27FC236}">
                <a16:creationId xmlns:a16="http://schemas.microsoft.com/office/drawing/2014/main" id="{DDEBD7CF-4063-7D43-A9FE-7BA0B6C3176A}"/>
              </a:ext>
            </a:extLst>
          </p:cNvPr>
          <p:cNvSpPr/>
          <p:nvPr/>
        </p:nvSpPr>
        <p:spPr>
          <a:xfrm>
            <a:off x="6694039" y="3230250"/>
            <a:ext cx="1156138" cy="172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Simplified</a:t>
            </a:r>
          </a:p>
          <a:p>
            <a:pPr algn="ctr"/>
            <a:r>
              <a:rPr lang="en-US" dirty="0"/>
              <a:t>Circuit</a:t>
            </a:r>
          </a:p>
        </p:txBody>
      </p:sp>
      <p:sp>
        <p:nvSpPr>
          <p:cNvPr id="7" name="Rectangle 6">
            <a:extLst>
              <a:ext uri="{FF2B5EF4-FFF2-40B4-BE49-F238E27FC236}">
                <a16:creationId xmlns:a16="http://schemas.microsoft.com/office/drawing/2014/main" id="{C6C50749-0C82-A24F-B0E3-E6ADD3424FD4}"/>
              </a:ext>
            </a:extLst>
          </p:cNvPr>
          <p:cNvSpPr/>
          <p:nvPr/>
        </p:nvSpPr>
        <p:spPr>
          <a:xfrm>
            <a:off x="9260780" y="3230250"/>
            <a:ext cx="1156138" cy="1723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a:t>
            </a:r>
          </a:p>
        </p:txBody>
      </p:sp>
      <p:cxnSp>
        <p:nvCxnSpPr>
          <p:cNvPr id="9" name="Straight Arrow Connector 8">
            <a:extLst>
              <a:ext uri="{FF2B5EF4-FFF2-40B4-BE49-F238E27FC236}">
                <a16:creationId xmlns:a16="http://schemas.microsoft.com/office/drawing/2014/main" id="{45F6B29E-A7EC-4247-AD0B-D78DB86A2307}"/>
              </a:ext>
            </a:extLst>
          </p:cNvPr>
          <p:cNvCxnSpPr>
            <a:cxnSpLocks/>
            <a:stCxn id="4" idx="3"/>
            <a:endCxn id="5" idx="1"/>
          </p:cNvCxnSpPr>
          <p:nvPr/>
        </p:nvCxnSpPr>
        <p:spPr>
          <a:xfrm>
            <a:off x="2253417" y="4092099"/>
            <a:ext cx="154502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63EAA44-84A2-B04F-8F88-4D9B4E46CD5E}"/>
              </a:ext>
            </a:extLst>
          </p:cNvPr>
          <p:cNvCxnSpPr>
            <a:cxnSpLocks/>
            <a:endCxn id="6" idx="1"/>
          </p:cNvCxnSpPr>
          <p:nvPr/>
        </p:nvCxnSpPr>
        <p:spPr>
          <a:xfrm>
            <a:off x="4954576" y="4092098"/>
            <a:ext cx="1739463" cy="1"/>
          </a:xfrm>
          <a:prstGeom prst="straightConnector1">
            <a:avLst/>
          </a:prstGeom>
          <a:ln w="38100">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53FCFEF7-1336-BF43-AAF3-DEE14425C931}"/>
              </a:ext>
            </a:extLst>
          </p:cNvPr>
          <p:cNvCxnSpPr>
            <a:cxnSpLocks/>
            <a:stCxn id="6" idx="3"/>
            <a:endCxn id="7" idx="1"/>
          </p:cNvCxnSpPr>
          <p:nvPr/>
        </p:nvCxnSpPr>
        <p:spPr>
          <a:xfrm>
            <a:off x="7850177" y="4092099"/>
            <a:ext cx="1410603"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7DB96161-81F5-F44C-BC49-8F70D9A5C4C9}"/>
              </a:ext>
            </a:extLst>
          </p:cNvPr>
          <p:cNvSpPr txBox="1"/>
          <p:nvPr/>
        </p:nvSpPr>
        <p:spPr>
          <a:xfrm>
            <a:off x="2302877" y="3507323"/>
            <a:ext cx="1446100" cy="584775"/>
          </a:xfrm>
          <a:prstGeom prst="rect">
            <a:avLst/>
          </a:prstGeom>
          <a:noFill/>
        </p:spPr>
        <p:txBody>
          <a:bodyPr wrap="none" rtlCol="0">
            <a:spAutoFit/>
          </a:bodyPr>
          <a:lstStyle/>
          <a:p>
            <a:pPr algn="ctr"/>
            <a:r>
              <a:rPr lang="en-US" sz="1600" dirty="0">
                <a:solidFill>
                  <a:schemeClr val="tx1">
                    <a:lumMod val="75000"/>
                    <a:lumOff val="25000"/>
                  </a:schemeClr>
                </a:solidFill>
              </a:rPr>
              <a:t>Decomposition</a:t>
            </a:r>
          </a:p>
          <a:p>
            <a:pPr algn="ctr"/>
            <a:r>
              <a:rPr lang="en-US" sz="1600" dirty="0">
                <a:solidFill>
                  <a:schemeClr val="tx1">
                    <a:lumMod val="75000"/>
                    <a:lumOff val="25000"/>
                  </a:schemeClr>
                </a:solidFill>
              </a:rPr>
              <a:t>Rules</a:t>
            </a:r>
          </a:p>
        </p:txBody>
      </p:sp>
      <p:sp>
        <p:nvSpPr>
          <p:cNvPr id="15" name="TextBox 14">
            <a:extLst>
              <a:ext uri="{FF2B5EF4-FFF2-40B4-BE49-F238E27FC236}">
                <a16:creationId xmlns:a16="http://schemas.microsoft.com/office/drawing/2014/main" id="{DDBB4D6E-C95E-5148-A91A-A567C84B7F03}"/>
              </a:ext>
            </a:extLst>
          </p:cNvPr>
          <p:cNvSpPr txBox="1"/>
          <p:nvPr/>
        </p:nvSpPr>
        <p:spPr>
          <a:xfrm>
            <a:off x="5004037" y="3430378"/>
            <a:ext cx="1677319" cy="1323439"/>
          </a:xfrm>
          <a:prstGeom prst="rect">
            <a:avLst/>
          </a:prstGeom>
          <a:noFill/>
        </p:spPr>
        <p:txBody>
          <a:bodyPr wrap="none" rtlCol="0">
            <a:spAutoFit/>
          </a:bodyPr>
          <a:lstStyle/>
          <a:p>
            <a:r>
              <a:rPr lang="en-US" sz="1600" dirty="0"/>
              <a:t>Gate fusion,</a:t>
            </a:r>
          </a:p>
          <a:p>
            <a:r>
              <a:rPr lang="en-US" sz="1600" dirty="0"/>
              <a:t>Gate cancellation,</a:t>
            </a:r>
          </a:p>
          <a:p>
            <a:endParaRPr lang="en-US" sz="1600" dirty="0"/>
          </a:p>
          <a:p>
            <a:r>
              <a:rPr lang="en-US" sz="1600" dirty="0"/>
              <a:t>Circuit routing</a:t>
            </a:r>
          </a:p>
          <a:p>
            <a:r>
              <a:rPr lang="en-US" sz="1600" dirty="0"/>
              <a:t>Etc.</a:t>
            </a:r>
          </a:p>
        </p:txBody>
      </p:sp>
      <p:sp>
        <p:nvSpPr>
          <p:cNvPr id="18" name="TextBox 17">
            <a:extLst>
              <a:ext uri="{FF2B5EF4-FFF2-40B4-BE49-F238E27FC236}">
                <a16:creationId xmlns:a16="http://schemas.microsoft.com/office/drawing/2014/main" id="{FE2CF023-5F63-CD42-B9D1-F1A24C92B55B}"/>
              </a:ext>
            </a:extLst>
          </p:cNvPr>
          <p:cNvSpPr txBox="1"/>
          <p:nvPr/>
        </p:nvSpPr>
        <p:spPr>
          <a:xfrm>
            <a:off x="7875464" y="3400404"/>
            <a:ext cx="1385316" cy="1077218"/>
          </a:xfrm>
          <a:prstGeom prst="rect">
            <a:avLst/>
          </a:prstGeom>
          <a:noFill/>
        </p:spPr>
        <p:txBody>
          <a:bodyPr wrap="none" rtlCol="0">
            <a:spAutoFit/>
          </a:bodyPr>
          <a:lstStyle/>
          <a:p>
            <a:r>
              <a:rPr lang="en-US" sz="1600" dirty="0"/>
              <a:t>Wave Paulse</a:t>
            </a:r>
          </a:p>
          <a:p>
            <a:r>
              <a:rPr lang="en-US" sz="1600" dirty="0"/>
              <a:t>Generator</a:t>
            </a:r>
          </a:p>
          <a:p>
            <a:endParaRPr lang="en-US" sz="1600" dirty="0"/>
          </a:p>
          <a:p>
            <a:r>
              <a:rPr lang="en-US" sz="1600" dirty="0"/>
              <a:t>(analog signal)</a:t>
            </a:r>
          </a:p>
        </p:txBody>
      </p:sp>
      <p:sp>
        <p:nvSpPr>
          <p:cNvPr id="20" name="Footer Placeholder 19">
            <a:extLst>
              <a:ext uri="{FF2B5EF4-FFF2-40B4-BE49-F238E27FC236}">
                <a16:creationId xmlns:a16="http://schemas.microsoft.com/office/drawing/2014/main" id="{361E4397-F707-EB4E-82BF-55EA09F3E457}"/>
              </a:ext>
            </a:extLst>
          </p:cNvPr>
          <p:cNvSpPr>
            <a:spLocks noGrp="1"/>
          </p:cNvSpPr>
          <p:nvPr>
            <p:ph type="ftr" sz="quarter" idx="11"/>
          </p:nvPr>
        </p:nvSpPr>
        <p:spPr/>
        <p:txBody>
          <a:bodyPr/>
          <a:lstStyle/>
          <a:p>
            <a:r>
              <a:rPr lang="en-US"/>
              <a:t>Xiuzhe (Roger) Luo@PIQUIL, Waterloo</a:t>
            </a:r>
            <a:endParaRPr lang="en-US" dirty="0"/>
          </a:p>
        </p:txBody>
      </p:sp>
      <p:sp>
        <p:nvSpPr>
          <p:cNvPr id="21" name="Date Placeholder 20">
            <a:extLst>
              <a:ext uri="{FF2B5EF4-FFF2-40B4-BE49-F238E27FC236}">
                <a16:creationId xmlns:a16="http://schemas.microsoft.com/office/drawing/2014/main" id="{DD6B13F7-A3AC-8F41-9A7B-CF7B52E3DE6C}"/>
              </a:ext>
            </a:extLst>
          </p:cNvPr>
          <p:cNvSpPr>
            <a:spLocks noGrp="1"/>
          </p:cNvSpPr>
          <p:nvPr>
            <p:ph type="dt" sz="half" idx="10"/>
          </p:nvPr>
        </p:nvSpPr>
        <p:spPr/>
        <p:txBody>
          <a:bodyPr/>
          <a:lstStyle/>
          <a:p>
            <a:fld id="{7157A9FB-D9AE-834D-B1E0-35C9B91D0BE7}" type="datetime1">
              <a:rPr lang="en-CA" smtClean="0"/>
              <a:t>2019-12-19</a:t>
            </a:fld>
            <a:endParaRPr lang="en-US" dirty="0"/>
          </a:p>
        </p:txBody>
      </p:sp>
      <p:sp>
        <p:nvSpPr>
          <p:cNvPr id="22" name="Rectangle 21">
            <a:extLst>
              <a:ext uri="{FF2B5EF4-FFF2-40B4-BE49-F238E27FC236}">
                <a16:creationId xmlns:a16="http://schemas.microsoft.com/office/drawing/2014/main" id="{E4775B2D-5B34-2448-987A-53CF2D7B8544}"/>
              </a:ext>
            </a:extLst>
          </p:cNvPr>
          <p:cNvSpPr/>
          <p:nvPr/>
        </p:nvSpPr>
        <p:spPr>
          <a:xfrm>
            <a:off x="3497802" y="2610035"/>
            <a:ext cx="4643021" cy="299177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1806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0391-0DC4-0A45-98CD-2DDEA011BB77}"/>
              </a:ext>
            </a:extLst>
          </p:cNvPr>
          <p:cNvSpPr>
            <a:spLocks noGrp="1"/>
          </p:cNvSpPr>
          <p:nvPr>
            <p:ph type="title"/>
          </p:nvPr>
        </p:nvSpPr>
        <p:spPr/>
        <p:txBody>
          <a:bodyPr/>
          <a:lstStyle/>
          <a:p>
            <a:r>
              <a:rPr lang="en-US" dirty="0"/>
              <a:t>Graph State</a:t>
            </a:r>
          </a:p>
        </p:txBody>
      </p:sp>
      <p:sp>
        <p:nvSpPr>
          <p:cNvPr id="4" name="Date Placeholder 3">
            <a:extLst>
              <a:ext uri="{FF2B5EF4-FFF2-40B4-BE49-F238E27FC236}">
                <a16:creationId xmlns:a16="http://schemas.microsoft.com/office/drawing/2014/main" id="{3E302DFC-3E9F-FE41-B458-53C22B4F7119}"/>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2457A83B-1E4B-6D47-AF39-CDA6E874EC1C}"/>
              </a:ext>
            </a:extLst>
          </p:cNvPr>
          <p:cNvSpPr>
            <a:spLocks noGrp="1"/>
          </p:cNvSpPr>
          <p:nvPr>
            <p:ph type="ftr" sz="quarter" idx="11"/>
          </p:nvPr>
        </p:nvSpPr>
        <p:spPr/>
        <p:txBody>
          <a:bodyPr/>
          <a:lstStyle/>
          <a:p>
            <a:r>
              <a:rPr lang="en-US"/>
              <a:t>Xiuzhe (Roger) Luo@PIQUIL, Waterloo</a:t>
            </a:r>
            <a:endParaRPr lang="en-US" dirty="0"/>
          </a:p>
        </p:txBody>
      </p:sp>
      <p:sp>
        <p:nvSpPr>
          <p:cNvPr id="6" name="TextBox 5">
            <a:extLst>
              <a:ext uri="{FF2B5EF4-FFF2-40B4-BE49-F238E27FC236}">
                <a16:creationId xmlns:a16="http://schemas.microsoft.com/office/drawing/2014/main" id="{4F810B71-8F0C-8F4E-A787-2E784B25B286}"/>
              </a:ext>
            </a:extLst>
          </p:cNvPr>
          <p:cNvSpPr txBox="1"/>
          <p:nvPr/>
        </p:nvSpPr>
        <p:spPr>
          <a:xfrm>
            <a:off x="1280160" y="4812632"/>
            <a:ext cx="8410764" cy="923330"/>
          </a:xfrm>
          <a:prstGeom prst="rect">
            <a:avLst/>
          </a:prstGeom>
          <a:noFill/>
        </p:spPr>
        <p:txBody>
          <a:bodyPr wrap="none" rtlCol="0">
            <a:spAutoFit/>
          </a:bodyPr>
          <a:lstStyle/>
          <a:p>
            <a:r>
              <a:rPr lang="en-US" dirty="0"/>
              <a:t>Definition: </a:t>
            </a:r>
            <a:r>
              <a:rPr lang="en-US" b="1" dirty="0"/>
              <a:t>Local </a:t>
            </a:r>
            <a:r>
              <a:rPr lang="en-CA" b="1" dirty="0"/>
              <a:t>Complementation</a:t>
            </a:r>
            <a:r>
              <a:rPr lang="en-US" b="1" dirty="0"/>
              <a:t> </a:t>
            </a:r>
            <a:r>
              <a:rPr lang="en-US" dirty="0"/>
              <a:t>Let G be a graph and let </a:t>
            </a:r>
            <a:r>
              <a:rPr lang="en-US" i="1" dirty="0"/>
              <a:t>u</a:t>
            </a:r>
            <a:r>
              <a:rPr lang="en-US" dirty="0"/>
              <a:t> be a vertex in the graph.</a:t>
            </a:r>
          </a:p>
          <a:p>
            <a:r>
              <a:rPr lang="en-US" dirty="0"/>
              <a:t>The local complement according to </a:t>
            </a:r>
            <a:r>
              <a:rPr lang="en-US" i="1" dirty="0"/>
              <a:t>u</a:t>
            </a:r>
            <a:r>
              <a:rPr lang="en-US" dirty="0"/>
              <a:t>, written as G ★ u is a graph which has the same</a:t>
            </a:r>
          </a:p>
          <a:p>
            <a:r>
              <a:rPr lang="en-US" dirty="0"/>
              <a:t>vertices as G, but the sub-graph on its </a:t>
            </a:r>
            <a:r>
              <a:rPr lang="en-US" dirty="0" err="1"/>
              <a:t>neighrbors</a:t>
            </a:r>
            <a:r>
              <a:rPr lang="en-US" dirty="0"/>
              <a:t> is a complement graph of the original.</a:t>
            </a:r>
          </a:p>
        </p:txBody>
      </p:sp>
      <p:sp>
        <p:nvSpPr>
          <p:cNvPr id="7" name="TextBox 6">
            <a:extLst>
              <a:ext uri="{FF2B5EF4-FFF2-40B4-BE49-F238E27FC236}">
                <a16:creationId xmlns:a16="http://schemas.microsoft.com/office/drawing/2014/main" id="{0CFF5277-1277-B248-9661-C72339334FB8}"/>
              </a:ext>
            </a:extLst>
          </p:cNvPr>
          <p:cNvSpPr txBox="1"/>
          <p:nvPr/>
        </p:nvSpPr>
        <p:spPr>
          <a:xfrm>
            <a:off x="1280160" y="2156059"/>
            <a:ext cx="9043951" cy="369332"/>
          </a:xfrm>
          <a:prstGeom prst="rect">
            <a:avLst/>
          </a:prstGeom>
          <a:noFill/>
        </p:spPr>
        <p:txBody>
          <a:bodyPr wrap="none" rtlCol="0">
            <a:spAutoFit/>
          </a:bodyPr>
          <a:lstStyle/>
          <a:p>
            <a:r>
              <a:rPr lang="en-US" dirty="0"/>
              <a:t>A quantum state that constructed by CZ gate and each CZ gate represents an edge in the graph.</a:t>
            </a:r>
          </a:p>
        </p:txBody>
      </p:sp>
      <p:pic>
        <p:nvPicPr>
          <p:cNvPr id="8" name="Picture 7">
            <a:extLst>
              <a:ext uri="{FF2B5EF4-FFF2-40B4-BE49-F238E27FC236}">
                <a16:creationId xmlns:a16="http://schemas.microsoft.com/office/drawing/2014/main" id="{74B88160-A73A-7A48-9C6D-7334F9FFB608}"/>
              </a:ext>
            </a:extLst>
          </p:cNvPr>
          <p:cNvPicPr>
            <a:picLocks noChangeAspect="1"/>
          </p:cNvPicPr>
          <p:nvPr/>
        </p:nvPicPr>
        <p:blipFill>
          <a:blip r:embed="rId3"/>
          <a:stretch>
            <a:fillRect/>
          </a:stretch>
        </p:blipFill>
        <p:spPr>
          <a:xfrm>
            <a:off x="2893835" y="2707483"/>
            <a:ext cx="5816600" cy="1981200"/>
          </a:xfrm>
          <a:prstGeom prst="rect">
            <a:avLst/>
          </a:prstGeom>
        </p:spPr>
      </p:pic>
    </p:spTree>
    <p:extLst>
      <p:ext uri="{BB962C8B-B14F-4D97-AF65-F5344CB8AC3E}">
        <p14:creationId xmlns:p14="http://schemas.microsoft.com/office/powerpoint/2010/main" val="2885287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DC83-3421-E848-9EEF-7811EBB9B74B}"/>
              </a:ext>
            </a:extLst>
          </p:cNvPr>
          <p:cNvSpPr>
            <a:spLocks noGrp="1"/>
          </p:cNvSpPr>
          <p:nvPr>
            <p:ph type="title"/>
          </p:nvPr>
        </p:nvSpPr>
        <p:spPr/>
        <p:txBody>
          <a:bodyPr/>
          <a:lstStyle/>
          <a:p>
            <a:r>
              <a:rPr lang="en-US" dirty="0"/>
              <a:t>Two more rules</a:t>
            </a:r>
          </a:p>
        </p:txBody>
      </p:sp>
      <p:sp>
        <p:nvSpPr>
          <p:cNvPr id="4" name="Date Placeholder 3">
            <a:extLst>
              <a:ext uri="{FF2B5EF4-FFF2-40B4-BE49-F238E27FC236}">
                <a16:creationId xmlns:a16="http://schemas.microsoft.com/office/drawing/2014/main" id="{C6CC1B6D-AE8B-D048-8F74-BFD8B376C2C0}"/>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B6A268DB-7B72-414A-BE55-DCD58988C733}"/>
              </a:ext>
            </a:extLst>
          </p:cNvPr>
          <p:cNvSpPr>
            <a:spLocks noGrp="1"/>
          </p:cNvSpPr>
          <p:nvPr>
            <p:ph type="ftr" sz="quarter" idx="11"/>
          </p:nvPr>
        </p:nvSpPr>
        <p:spPr/>
        <p:txBody>
          <a:bodyPr/>
          <a:lstStyle/>
          <a:p>
            <a:r>
              <a:rPr lang="en-US"/>
              <a:t>Xiuzhe (Roger) Luo@PIQUIL, Waterloo</a:t>
            </a:r>
            <a:endParaRPr lang="en-US" dirty="0"/>
          </a:p>
        </p:txBody>
      </p:sp>
      <p:pic>
        <p:nvPicPr>
          <p:cNvPr id="6" name="Picture 5">
            <a:extLst>
              <a:ext uri="{FF2B5EF4-FFF2-40B4-BE49-F238E27FC236}">
                <a16:creationId xmlns:a16="http://schemas.microsoft.com/office/drawing/2014/main" id="{795B3299-988E-0145-A0BB-FE7AB3FBB9DF}"/>
              </a:ext>
            </a:extLst>
          </p:cNvPr>
          <p:cNvPicPr>
            <a:picLocks noChangeAspect="1"/>
          </p:cNvPicPr>
          <p:nvPr/>
        </p:nvPicPr>
        <p:blipFill>
          <a:blip r:embed="rId3"/>
          <a:stretch>
            <a:fillRect/>
          </a:stretch>
        </p:blipFill>
        <p:spPr>
          <a:xfrm>
            <a:off x="620210" y="1914659"/>
            <a:ext cx="7772400" cy="1968500"/>
          </a:xfrm>
          <a:prstGeom prst="rect">
            <a:avLst/>
          </a:prstGeom>
        </p:spPr>
      </p:pic>
      <p:pic>
        <p:nvPicPr>
          <p:cNvPr id="7" name="Picture 6">
            <a:extLst>
              <a:ext uri="{FF2B5EF4-FFF2-40B4-BE49-F238E27FC236}">
                <a16:creationId xmlns:a16="http://schemas.microsoft.com/office/drawing/2014/main" id="{7D130927-1101-284B-8055-9F55B2398FAD}"/>
              </a:ext>
            </a:extLst>
          </p:cNvPr>
          <p:cNvPicPr>
            <a:picLocks noChangeAspect="1"/>
          </p:cNvPicPr>
          <p:nvPr/>
        </p:nvPicPr>
        <p:blipFill>
          <a:blip r:embed="rId4"/>
          <a:stretch>
            <a:fillRect/>
          </a:stretch>
        </p:blipFill>
        <p:spPr>
          <a:xfrm>
            <a:off x="3761247" y="3859324"/>
            <a:ext cx="8308588" cy="2522633"/>
          </a:xfrm>
          <a:prstGeom prst="rect">
            <a:avLst/>
          </a:prstGeom>
        </p:spPr>
      </p:pic>
      <p:sp>
        <p:nvSpPr>
          <p:cNvPr id="8" name="TextBox 7">
            <a:extLst>
              <a:ext uri="{FF2B5EF4-FFF2-40B4-BE49-F238E27FC236}">
                <a16:creationId xmlns:a16="http://schemas.microsoft.com/office/drawing/2014/main" id="{2A8B58DB-182D-6041-BFD1-046E78503610}"/>
              </a:ext>
            </a:extLst>
          </p:cNvPr>
          <p:cNvSpPr txBox="1"/>
          <p:nvPr/>
        </p:nvSpPr>
        <p:spPr>
          <a:xfrm>
            <a:off x="9211377" y="2743200"/>
            <a:ext cx="2411879" cy="369332"/>
          </a:xfrm>
          <a:prstGeom prst="rect">
            <a:avLst/>
          </a:prstGeom>
          <a:noFill/>
        </p:spPr>
        <p:txBody>
          <a:bodyPr wrap="none" rtlCol="0">
            <a:spAutoFit/>
          </a:bodyPr>
          <a:lstStyle/>
          <a:p>
            <a:r>
              <a:rPr lang="en-US" dirty="0"/>
              <a:t>Local Complementation</a:t>
            </a:r>
          </a:p>
        </p:txBody>
      </p:sp>
      <p:sp>
        <p:nvSpPr>
          <p:cNvPr id="9" name="TextBox 8">
            <a:extLst>
              <a:ext uri="{FF2B5EF4-FFF2-40B4-BE49-F238E27FC236}">
                <a16:creationId xmlns:a16="http://schemas.microsoft.com/office/drawing/2014/main" id="{50D19ACA-97AD-7A4A-BA63-EA301D01A1AC}"/>
              </a:ext>
            </a:extLst>
          </p:cNvPr>
          <p:cNvSpPr txBox="1"/>
          <p:nvPr/>
        </p:nvSpPr>
        <p:spPr>
          <a:xfrm>
            <a:off x="1212783" y="4976261"/>
            <a:ext cx="1622111" cy="369332"/>
          </a:xfrm>
          <a:prstGeom prst="rect">
            <a:avLst/>
          </a:prstGeom>
          <a:noFill/>
        </p:spPr>
        <p:txBody>
          <a:bodyPr wrap="none" rtlCol="0">
            <a:spAutoFit/>
          </a:bodyPr>
          <a:lstStyle/>
          <a:p>
            <a:r>
              <a:rPr lang="en-US" dirty="0"/>
              <a:t>Graph Pivoting</a:t>
            </a:r>
          </a:p>
        </p:txBody>
      </p:sp>
    </p:spTree>
    <p:extLst>
      <p:ext uri="{BB962C8B-B14F-4D97-AF65-F5344CB8AC3E}">
        <p14:creationId xmlns:p14="http://schemas.microsoft.com/office/powerpoint/2010/main" val="3090877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E09127-1EB5-4A47-9348-9C5666502D06}"/>
              </a:ext>
            </a:extLst>
          </p:cNvPr>
          <p:cNvSpPr>
            <a:spLocks noGrp="1"/>
          </p:cNvSpPr>
          <p:nvPr>
            <p:ph type="dt" sz="half" idx="10"/>
          </p:nvPr>
        </p:nvSpPr>
        <p:spPr/>
        <p:txBody>
          <a:bodyPr/>
          <a:lstStyle/>
          <a:p>
            <a:fld id="{F808431A-D275-554E-980A-342B7F3DFBEE}" type="datetime1">
              <a:rPr lang="en-CA" smtClean="0"/>
              <a:t>2019-12-19</a:t>
            </a:fld>
            <a:endParaRPr lang="en-US" dirty="0"/>
          </a:p>
        </p:txBody>
      </p:sp>
      <p:sp>
        <p:nvSpPr>
          <p:cNvPr id="3" name="Footer Placeholder 2">
            <a:extLst>
              <a:ext uri="{FF2B5EF4-FFF2-40B4-BE49-F238E27FC236}">
                <a16:creationId xmlns:a16="http://schemas.microsoft.com/office/drawing/2014/main" id="{95F5F0A5-4CA8-334B-92F3-3D8D11F8313B}"/>
              </a:ext>
            </a:extLst>
          </p:cNvPr>
          <p:cNvSpPr>
            <a:spLocks noGrp="1"/>
          </p:cNvSpPr>
          <p:nvPr>
            <p:ph type="ftr" sz="quarter" idx="11"/>
          </p:nvPr>
        </p:nvSpPr>
        <p:spPr/>
        <p:txBody>
          <a:bodyPr/>
          <a:lstStyle/>
          <a:p>
            <a:r>
              <a:rPr lang="en-US"/>
              <a:t>Xiuzhe (Roger) Luo@PIQUIL, Waterloo</a:t>
            </a:r>
            <a:endParaRPr lang="en-US" dirty="0"/>
          </a:p>
        </p:txBody>
      </p:sp>
      <p:sp>
        <p:nvSpPr>
          <p:cNvPr id="4" name="TextBox 3">
            <a:extLst>
              <a:ext uri="{FF2B5EF4-FFF2-40B4-BE49-F238E27FC236}">
                <a16:creationId xmlns:a16="http://schemas.microsoft.com/office/drawing/2014/main" id="{88FCB8F6-E234-6F49-828E-97238206E515}"/>
              </a:ext>
            </a:extLst>
          </p:cNvPr>
          <p:cNvSpPr txBox="1"/>
          <p:nvPr/>
        </p:nvSpPr>
        <p:spPr>
          <a:xfrm>
            <a:off x="313551" y="602429"/>
            <a:ext cx="11564897" cy="1477328"/>
          </a:xfrm>
          <a:prstGeom prst="rect">
            <a:avLst/>
          </a:prstGeom>
          <a:noFill/>
        </p:spPr>
        <p:txBody>
          <a:bodyPr wrap="none" rtlCol="0">
            <a:spAutoFit/>
          </a:bodyPr>
          <a:lstStyle/>
          <a:p>
            <a:r>
              <a:rPr lang="en-US" dirty="0"/>
              <a:t>Theorem: exists a terminating procedure to turn any graph-like ZX diagram to another ZX-diagram which does not contain</a:t>
            </a:r>
          </a:p>
          <a:p>
            <a:endParaRPr lang="en-US" dirty="0"/>
          </a:p>
          <a:p>
            <a:pPr marL="342900" indent="-342900">
              <a:buAutoNum type="arabicPeriod"/>
            </a:pPr>
            <a:r>
              <a:rPr lang="en-US" dirty="0"/>
              <a:t>Interior proper Clifford spiders</a:t>
            </a:r>
          </a:p>
          <a:p>
            <a:pPr marL="342900" indent="-342900">
              <a:buAutoNum type="arabicPeriod"/>
            </a:pPr>
            <a:r>
              <a:rPr lang="en-US" dirty="0"/>
              <a:t>Adjacent pairs of interior Pauli spiders</a:t>
            </a:r>
          </a:p>
          <a:p>
            <a:pPr marL="342900" indent="-342900">
              <a:buAutoNum type="arabicPeriod"/>
            </a:pPr>
            <a:r>
              <a:rPr lang="en-US" dirty="0"/>
              <a:t>Interior Pauli spiders adjacent to a boundary spider</a:t>
            </a:r>
          </a:p>
        </p:txBody>
      </p:sp>
      <p:sp>
        <p:nvSpPr>
          <p:cNvPr id="5" name="TextBox 4">
            <a:extLst>
              <a:ext uri="{FF2B5EF4-FFF2-40B4-BE49-F238E27FC236}">
                <a16:creationId xmlns:a16="http://schemas.microsoft.com/office/drawing/2014/main" id="{66E376B7-A3D9-8042-B265-C40A1306F87F}"/>
              </a:ext>
            </a:extLst>
          </p:cNvPr>
          <p:cNvSpPr txBox="1"/>
          <p:nvPr/>
        </p:nvSpPr>
        <p:spPr>
          <a:xfrm>
            <a:off x="441064" y="2398955"/>
            <a:ext cx="693908" cy="369332"/>
          </a:xfrm>
          <a:prstGeom prst="rect">
            <a:avLst/>
          </a:prstGeom>
          <a:noFill/>
        </p:spPr>
        <p:txBody>
          <a:bodyPr wrap="none" rtlCol="0">
            <a:spAutoFit/>
          </a:bodyPr>
          <a:lstStyle/>
          <a:p>
            <a:r>
              <a:rPr lang="en-US" dirty="0"/>
              <a:t>Proof</a:t>
            </a:r>
          </a:p>
        </p:txBody>
      </p:sp>
      <p:pic>
        <p:nvPicPr>
          <p:cNvPr id="6" name="Picture 5">
            <a:extLst>
              <a:ext uri="{FF2B5EF4-FFF2-40B4-BE49-F238E27FC236}">
                <a16:creationId xmlns:a16="http://schemas.microsoft.com/office/drawing/2014/main" id="{68235C15-7CA1-1C4D-9C99-8C52D16D114B}"/>
              </a:ext>
            </a:extLst>
          </p:cNvPr>
          <p:cNvPicPr>
            <a:picLocks noChangeAspect="1"/>
          </p:cNvPicPr>
          <p:nvPr/>
        </p:nvPicPr>
        <p:blipFill>
          <a:blip r:embed="rId3"/>
          <a:stretch>
            <a:fillRect/>
          </a:stretch>
        </p:blipFill>
        <p:spPr>
          <a:xfrm>
            <a:off x="749301" y="3087485"/>
            <a:ext cx="4134670" cy="1047179"/>
          </a:xfrm>
          <a:prstGeom prst="rect">
            <a:avLst/>
          </a:prstGeom>
        </p:spPr>
      </p:pic>
      <p:sp>
        <p:nvSpPr>
          <p:cNvPr id="7" name="TextBox 6">
            <a:extLst>
              <a:ext uri="{FF2B5EF4-FFF2-40B4-BE49-F238E27FC236}">
                <a16:creationId xmlns:a16="http://schemas.microsoft.com/office/drawing/2014/main" id="{F0CBA6B1-AF02-5245-ACA2-53514C75001B}"/>
              </a:ext>
            </a:extLst>
          </p:cNvPr>
          <p:cNvSpPr txBox="1"/>
          <p:nvPr/>
        </p:nvSpPr>
        <p:spPr>
          <a:xfrm>
            <a:off x="1481655" y="2779065"/>
            <a:ext cx="2669962" cy="369332"/>
          </a:xfrm>
          <a:prstGeom prst="rect">
            <a:avLst/>
          </a:prstGeom>
          <a:noFill/>
        </p:spPr>
        <p:txBody>
          <a:bodyPr wrap="none" rtlCol="0">
            <a:spAutoFit/>
          </a:bodyPr>
          <a:lstStyle/>
          <a:p>
            <a:r>
              <a:rPr lang="en-US" dirty="0"/>
              <a:t>1. Remove marked Clifford</a:t>
            </a:r>
          </a:p>
        </p:txBody>
      </p:sp>
      <p:pic>
        <p:nvPicPr>
          <p:cNvPr id="8" name="Picture 7">
            <a:extLst>
              <a:ext uri="{FF2B5EF4-FFF2-40B4-BE49-F238E27FC236}">
                <a16:creationId xmlns:a16="http://schemas.microsoft.com/office/drawing/2014/main" id="{9468FDE2-7DE9-5A4E-9FBB-EA089B48A844}"/>
              </a:ext>
            </a:extLst>
          </p:cNvPr>
          <p:cNvPicPr>
            <a:picLocks noChangeAspect="1"/>
          </p:cNvPicPr>
          <p:nvPr/>
        </p:nvPicPr>
        <p:blipFill>
          <a:blip r:embed="rId4"/>
          <a:stretch>
            <a:fillRect/>
          </a:stretch>
        </p:blipFill>
        <p:spPr>
          <a:xfrm>
            <a:off x="6095999" y="3148397"/>
            <a:ext cx="4733120" cy="1437058"/>
          </a:xfrm>
          <a:prstGeom prst="rect">
            <a:avLst/>
          </a:prstGeom>
        </p:spPr>
      </p:pic>
      <p:sp>
        <p:nvSpPr>
          <p:cNvPr id="9" name="TextBox 8">
            <a:extLst>
              <a:ext uri="{FF2B5EF4-FFF2-40B4-BE49-F238E27FC236}">
                <a16:creationId xmlns:a16="http://schemas.microsoft.com/office/drawing/2014/main" id="{AC5BE4BA-F073-894F-92CF-8A70052CF864}"/>
              </a:ext>
            </a:extLst>
          </p:cNvPr>
          <p:cNvSpPr txBox="1"/>
          <p:nvPr/>
        </p:nvSpPr>
        <p:spPr>
          <a:xfrm>
            <a:off x="6487370" y="2752264"/>
            <a:ext cx="3950377" cy="369332"/>
          </a:xfrm>
          <a:prstGeom prst="rect">
            <a:avLst/>
          </a:prstGeom>
          <a:noFill/>
        </p:spPr>
        <p:txBody>
          <a:bodyPr wrap="none" rtlCol="0">
            <a:spAutoFit/>
          </a:bodyPr>
          <a:lstStyle/>
          <a:p>
            <a:r>
              <a:rPr lang="en-US" dirty="0"/>
              <a:t>2. Remove adjacent pair of interior Pauli</a:t>
            </a:r>
          </a:p>
        </p:txBody>
      </p:sp>
      <p:pic>
        <p:nvPicPr>
          <p:cNvPr id="11" name="Picture 10">
            <a:extLst>
              <a:ext uri="{FF2B5EF4-FFF2-40B4-BE49-F238E27FC236}">
                <a16:creationId xmlns:a16="http://schemas.microsoft.com/office/drawing/2014/main" id="{5958C4E5-F410-2042-AE2A-16AFD9C57741}"/>
              </a:ext>
            </a:extLst>
          </p:cNvPr>
          <p:cNvPicPr>
            <a:picLocks noChangeAspect="1"/>
          </p:cNvPicPr>
          <p:nvPr/>
        </p:nvPicPr>
        <p:blipFill>
          <a:blip r:embed="rId5"/>
          <a:stretch>
            <a:fillRect/>
          </a:stretch>
        </p:blipFill>
        <p:spPr>
          <a:xfrm>
            <a:off x="2180067" y="4778244"/>
            <a:ext cx="7035800" cy="1104900"/>
          </a:xfrm>
          <a:prstGeom prst="rect">
            <a:avLst/>
          </a:prstGeom>
        </p:spPr>
      </p:pic>
      <p:sp>
        <p:nvSpPr>
          <p:cNvPr id="12" name="TextBox 11">
            <a:extLst>
              <a:ext uri="{FF2B5EF4-FFF2-40B4-BE49-F238E27FC236}">
                <a16:creationId xmlns:a16="http://schemas.microsoft.com/office/drawing/2014/main" id="{818DB34E-BDF7-D44E-85BD-05DE17D7C06B}"/>
              </a:ext>
            </a:extLst>
          </p:cNvPr>
          <p:cNvSpPr txBox="1"/>
          <p:nvPr/>
        </p:nvSpPr>
        <p:spPr>
          <a:xfrm>
            <a:off x="3240427" y="4467317"/>
            <a:ext cx="4499117" cy="369332"/>
          </a:xfrm>
          <a:prstGeom prst="rect">
            <a:avLst/>
          </a:prstGeom>
          <a:noFill/>
        </p:spPr>
        <p:txBody>
          <a:bodyPr wrap="none" rtlCol="0">
            <a:spAutoFit/>
          </a:bodyPr>
          <a:lstStyle/>
          <a:p>
            <a:r>
              <a:rPr lang="en-US" dirty="0"/>
              <a:t>3. Remove Interior Pauli adjacent to boundary</a:t>
            </a:r>
          </a:p>
        </p:txBody>
      </p:sp>
    </p:spTree>
    <p:extLst>
      <p:ext uri="{BB962C8B-B14F-4D97-AF65-F5344CB8AC3E}">
        <p14:creationId xmlns:p14="http://schemas.microsoft.com/office/powerpoint/2010/main" val="2449681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D75E0C-37ED-994E-AF5F-F409C168DFAD}"/>
              </a:ext>
            </a:extLst>
          </p:cNvPr>
          <p:cNvSpPr>
            <a:spLocks noGrp="1"/>
          </p:cNvSpPr>
          <p:nvPr>
            <p:ph type="dt" sz="half" idx="10"/>
          </p:nvPr>
        </p:nvSpPr>
        <p:spPr/>
        <p:txBody>
          <a:bodyPr/>
          <a:lstStyle/>
          <a:p>
            <a:fld id="{F808431A-D275-554E-980A-342B7F3DFBEE}" type="datetime1">
              <a:rPr lang="en-CA" smtClean="0"/>
              <a:t>2019-12-19</a:t>
            </a:fld>
            <a:endParaRPr lang="en-US" dirty="0"/>
          </a:p>
        </p:txBody>
      </p:sp>
      <p:sp>
        <p:nvSpPr>
          <p:cNvPr id="3" name="Footer Placeholder 2">
            <a:extLst>
              <a:ext uri="{FF2B5EF4-FFF2-40B4-BE49-F238E27FC236}">
                <a16:creationId xmlns:a16="http://schemas.microsoft.com/office/drawing/2014/main" id="{55E5AE76-1BF7-EE48-8508-B08501EE7142}"/>
              </a:ext>
            </a:extLst>
          </p:cNvPr>
          <p:cNvSpPr>
            <a:spLocks noGrp="1"/>
          </p:cNvSpPr>
          <p:nvPr>
            <p:ph type="ftr" sz="quarter" idx="11"/>
          </p:nvPr>
        </p:nvSpPr>
        <p:spPr/>
        <p:txBody>
          <a:bodyPr/>
          <a:lstStyle/>
          <a:p>
            <a:r>
              <a:rPr lang="en-US"/>
              <a:t>Xiuzhe (Roger) Luo@PIQUIL, Waterloo</a:t>
            </a:r>
            <a:endParaRPr lang="en-US" dirty="0"/>
          </a:p>
        </p:txBody>
      </p:sp>
      <p:pic>
        <p:nvPicPr>
          <p:cNvPr id="4" name="Picture 3">
            <a:extLst>
              <a:ext uri="{FF2B5EF4-FFF2-40B4-BE49-F238E27FC236}">
                <a16:creationId xmlns:a16="http://schemas.microsoft.com/office/drawing/2014/main" id="{A10A1F50-2F93-384A-A6E0-0537FC5FC510}"/>
              </a:ext>
            </a:extLst>
          </p:cNvPr>
          <p:cNvPicPr>
            <a:picLocks noChangeAspect="1"/>
          </p:cNvPicPr>
          <p:nvPr/>
        </p:nvPicPr>
        <p:blipFill>
          <a:blip r:embed="rId3"/>
          <a:stretch>
            <a:fillRect/>
          </a:stretch>
        </p:blipFill>
        <p:spPr>
          <a:xfrm>
            <a:off x="330200" y="2433231"/>
            <a:ext cx="11531600" cy="2501900"/>
          </a:xfrm>
          <a:prstGeom prst="rect">
            <a:avLst/>
          </a:prstGeom>
        </p:spPr>
      </p:pic>
      <p:sp>
        <p:nvSpPr>
          <p:cNvPr id="5" name="TextBox 4">
            <a:extLst>
              <a:ext uri="{FF2B5EF4-FFF2-40B4-BE49-F238E27FC236}">
                <a16:creationId xmlns:a16="http://schemas.microsoft.com/office/drawing/2014/main" id="{CF3BA850-EBC8-0449-AACD-B733B5704D0C}"/>
              </a:ext>
            </a:extLst>
          </p:cNvPr>
          <p:cNvSpPr txBox="1"/>
          <p:nvPr/>
        </p:nvSpPr>
        <p:spPr>
          <a:xfrm>
            <a:off x="808074" y="1690576"/>
            <a:ext cx="1892441" cy="369332"/>
          </a:xfrm>
          <a:prstGeom prst="rect">
            <a:avLst/>
          </a:prstGeom>
          <a:noFill/>
        </p:spPr>
        <p:txBody>
          <a:bodyPr wrap="none" rtlCol="0">
            <a:spAutoFit/>
          </a:bodyPr>
          <a:lstStyle/>
          <a:p>
            <a:r>
              <a:rPr lang="en-US" dirty="0"/>
              <a:t>Extract</a:t>
            </a:r>
            <a:r>
              <a:rPr lang="zh-CN" altLang="en-US" dirty="0"/>
              <a:t> </a:t>
            </a:r>
            <a:r>
              <a:rPr lang="en-CA" altLang="zh-CN" dirty="0"/>
              <a:t>The Circuit</a:t>
            </a:r>
            <a:endParaRPr lang="en-US" dirty="0"/>
          </a:p>
        </p:txBody>
      </p:sp>
    </p:spTree>
    <p:extLst>
      <p:ext uri="{BB962C8B-B14F-4D97-AF65-F5344CB8AC3E}">
        <p14:creationId xmlns:p14="http://schemas.microsoft.com/office/powerpoint/2010/main" val="454555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729F-CF8F-8F42-BF05-900950EDB26C}"/>
              </a:ext>
            </a:extLst>
          </p:cNvPr>
          <p:cNvSpPr>
            <a:spLocks noGrp="1"/>
          </p:cNvSpPr>
          <p:nvPr>
            <p:ph type="title"/>
          </p:nvPr>
        </p:nvSpPr>
        <p:spPr/>
        <p:txBody>
          <a:bodyPr/>
          <a:lstStyle/>
          <a:p>
            <a:r>
              <a:rPr lang="en-US" dirty="0"/>
              <a:t>Outlook</a:t>
            </a:r>
          </a:p>
        </p:txBody>
      </p:sp>
      <p:sp>
        <p:nvSpPr>
          <p:cNvPr id="3" name="Content Placeholder 2">
            <a:extLst>
              <a:ext uri="{FF2B5EF4-FFF2-40B4-BE49-F238E27FC236}">
                <a16:creationId xmlns:a16="http://schemas.microsoft.com/office/drawing/2014/main" id="{9C7CE86B-89EF-1043-9453-EAE2A8C93F27}"/>
              </a:ext>
            </a:extLst>
          </p:cNvPr>
          <p:cNvSpPr>
            <a:spLocks noGrp="1"/>
          </p:cNvSpPr>
          <p:nvPr>
            <p:ph idx="1"/>
          </p:nvPr>
        </p:nvSpPr>
        <p:spPr/>
        <p:txBody>
          <a:bodyPr/>
          <a:lstStyle/>
          <a:p>
            <a:pPr>
              <a:buFont typeface="Arial" panose="020B0604020202020204" pitchFamily="34" charset="0"/>
              <a:buChar char="•"/>
            </a:pPr>
            <a:r>
              <a:rPr lang="en-US" dirty="0"/>
              <a:t>How general quantum program (with classical control flows) can be compiled and modified?</a:t>
            </a:r>
          </a:p>
          <a:p>
            <a:pPr>
              <a:buFont typeface="Arial" panose="020B0604020202020204" pitchFamily="34" charset="0"/>
              <a:buChar char="•"/>
            </a:pPr>
            <a:r>
              <a:rPr lang="en-US" dirty="0"/>
              <a:t>Is it possible to perform more hardware related simplification task? (</a:t>
            </a:r>
            <a:r>
              <a:rPr lang="en-US" dirty="0" err="1"/>
              <a:t>e.g</a:t>
            </a:r>
            <a:r>
              <a:rPr lang="en-US" dirty="0"/>
              <a:t> reducing long range interactions)</a:t>
            </a:r>
          </a:p>
          <a:p>
            <a:pPr>
              <a:buFont typeface="Arial" panose="020B0604020202020204" pitchFamily="34" charset="0"/>
              <a:buChar char="•"/>
            </a:pPr>
            <a:r>
              <a:rPr lang="en-US" dirty="0"/>
              <a:t>Pattern Match on Quantum Circuits with Transformer model (</a:t>
            </a:r>
            <a:r>
              <a:rPr lang="en-US" dirty="0" err="1"/>
              <a:t>arXiv</a:t>
            </a:r>
            <a:r>
              <a:rPr lang="en-US" dirty="0"/>
              <a:t>: 1912.01412)</a:t>
            </a:r>
          </a:p>
        </p:txBody>
      </p:sp>
      <p:sp>
        <p:nvSpPr>
          <p:cNvPr id="4" name="Date Placeholder 3">
            <a:extLst>
              <a:ext uri="{FF2B5EF4-FFF2-40B4-BE49-F238E27FC236}">
                <a16:creationId xmlns:a16="http://schemas.microsoft.com/office/drawing/2014/main" id="{D809A35D-4624-2A47-9A77-40E6444B6503}"/>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4F93C0E9-1F6C-7248-9EA4-38865C89F454}"/>
              </a:ext>
            </a:extLst>
          </p:cNvPr>
          <p:cNvSpPr>
            <a:spLocks noGrp="1"/>
          </p:cNvSpPr>
          <p:nvPr>
            <p:ph type="ftr" sz="quarter" idx="11"/>
          </p:nvPr>
        </p:nvSpPr>
        <p:spPr/>
        <p:txBody>
          <a:bodyPr/>
          <a:lstStyle/>
          <a:p>
            <a:r>
              <a:rPr lang="en-US"/>
              <a:t>Xiuzhe (Roger) Luo@PIQUIL, Waterloo</a:t>
            </a:r>
            <a:endParaRPr lang="en-US" dirty="0"/>
          </a:p>
        </p:txBody>
      </p:sp>
    </p:spTree>
    <p:extLst>
      <p:ext uri="{BB962C8B-B14F-4D97-AF65-F5344CB8AC3E}">
        <p14:creationId xmlns:p14="http://schemas.microsoft.com/office/powerpoint/2010/main" val="10547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7353E2-57CB-0F42-9DA8-7728D12D97D2}"/>
              </a:ext>
            </a:extLst>
          </p:cNvPr>
          <p:cNvSpPr>
            <a:spLocks noGrp="1"/>
          </p:cNvSpPr>
          <p:nvPr>
            <p:ph type="ctrTitle"/>
          </p:nvPr>
        </p:nvSpPr>
        <p:spPr>
          <a:xfrm>
            <a:off x="1097280" y="758952"/>
            <a:ext cx="10058400" cy="3892168"/>
          </a:xfrm>
        </p:spPr>
        <p:txBody>
          <a:bodyPr>
            <a:normAutofit/>
          </a:bodyPr>
          <a:lstStyle/>
          <a:p>
            <a:r>
              <a:rPr lang="en-US" sz="9600"/>
              <a:t>Quon</a:t>
            </a:r>
          </a:p>
        </p:txBody>
      </p:sp>
      <p:sp>
        <p:nvSpPr>
          <p:cNvPr id="12" name="Rectangle 1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731520B0-12D1-4443-903B-7F83F52DE436}"/>
              </a:ext>
            </a:extLst>
          </p:cNvPr>
          <p:cNvSpPr>
            <a:spLocks noGrp="1"/>
          </p:cNvSpPr>
          <p:nvPr>
            <p:ph type="subTitle" idx="1"/>
          </p:nvPr>
        </p:nvSpPr>
        <p:spPr>
          <a:xfrm>
            <a:off x="1100051" y="5225240"/>
            <a:ext cx="10058400" cy="1143000"/>
          </a:xfrm>
        </p:spPr>
        <p:txBody>
          <a:bodyPr>
            <a:normAutofit/>
          </a:bodyPr>
          <a:lstStyle/>
          <a:p>
            <a:r>
              <a:rPr lang="en-US">
                <a:solidFill>
                  <a:srgbClr val="FFFFFF"/>
                </a:solidFill>
              </a:rPr>
              <a:t>A 3d topological language for quantum information</a:t>
            </a:r>
          </a:p>
        </p:txBody>
      </p:sp>
      <p:sp>
        <p:nvSpPr>
          <p:cNvPr id="5" name="Footer Placeholder 4">
            <a:extLst>
              <a:ext uri="{FF2B5EF4-FFF2-40B4-BE49-F238E27FC236}">
                <a16:creationId xmlns:a16="http://schemas.microsoft.com/office/drawing/2014/main" id="{466E6501-54F1-CD44-A282-2CF26F6B4857}"/>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a:t>Xiuzhe (Roger) Luo@PIQUIL, Waterloo</a:t>
            </a:r>
          </a:p>
        </p:txBody>
      </p:sp>
      <p:sp>
        <p:nvSpPr>
          <p:cNvPr id="4" name="Date Placeholder 3">
            <a:extLst>
              <a:ext uri="{FF2B5EF4-FFF2-40B4-BE49-F238E27FC236}">
                <a16:creationId xmlns:a16="http://schemas.microsoft.com/office/drawing/2014/main" id="{9E67355E-C2E5-A541-ACCB-EAF227899E30}"/>
              </a:ext>
            </a:extLst>
          </p:cNvPr>
          <p:cNvSpPr>
            <a:spLocks noGrp="1"/>
          </p:cNvSpPr>
          <p:nvPr>
            <p:ph type="dt" sz="half" idx="10"/>
          </p:nvPr>
        </p:nvSpPr>
        <p:spPr>
          <a:xfrm>
            <a:off x="8218426" y="6446838"/>
            <a:ext cx="2584850" cy="365125"/>
          </a:xfrm>
        </p:spPr>
        <p:txBody>
          <a:bodyPr>
            <a:normAutofit/>
          </a:bodyPr>
          <a:lstStyle/>
          <a:p>
            <a:pPr>
              <a:spcAft>
                <a:spcPts val="600"/>
              </a:spcAft>
            </a:pPr>
            <a:fld id="{DE48CDA1-E9BC-0D48-8A60-3CA6C608F9E3}" type="datetime1">
              <a:rPr lang="en-CA" smtClean="0"/>
              <a:pPr>
                <a:spcAft>
                  <a:spcPts val="600"/>
                </a:spcAft>
              </a:pPr>
              <a:t>2019-12-19</a:t>
            </a:fld>
            <a:endParaRPr lang="en-US"/>
          </a:p>
        </p:txBody>
      </p:sp>
    </p:spTree>
    <p:extLst>
      <p:ext uri="{BB962C8B-B14F-4D97-AF65-F5344CB8AC3E}">
        <p14:creationId xmlns:p14="http://schemas.microsoft.com/office/powerpoint/2010/main" val="648455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0869-1BBB-F546-B2B0-D4B7C0AE9C55}"/>
              </a:ext>
            </a:extLst>
          </p:cNvPr>
          <p:cNvSpPr>
            <a:spLocks noGrp="1"/>
          </p:cNvSpPr>
          <p:nvPr>
            <p:ph type="title"/>
          </p:nvPr>
        </p:nvSpPr>
        <p:spPr/>
        <p:txBody>
          <a:bodyPr/>
          <a:lstStyle/>
          <a:p>
            <a:r>
              <a:rPr lang="en-US" dirty="0"/>
              <a:t>Semantics</a:t>
            </a:r>
          </a:p>
        </p:txBody>
      </p:sp>
      <p:sp>
        <p:nvSpPr>
          <p:cNvPr id="4" name="Date Placeholder 3">
            <a:extLst>
              <a:ext uri="{FF2B5EF4-FFF2-40B4-BE49-F238E27FC236}">
                <a16:creationId xmlns:a16="http://schemas.microsoft.com/office/drawing/2014/main" id="{D5FA534E-26D3-F44F-B392-B6767347A3C9}"/>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14B03137-92C4-154F-BA5E-D27B9DFF9E36}"/>
              </a:ext>
            </a:extLst>
          </p:cNvPr>
          <p:cNvSpPr>
            <a:spLocks noGrp="1"/>
          </p:cNvSpPr>
          <p:nvPr>
            <p:ph type="ftr" sz="quarter" idx="11"/>
          </p:nvPr>
        </p:nvSpPr>
        <p:spPr/>
        <p:txBody>
          <a:bodyPr/>
          <a:lstStyle/>
          <a:p>
            <a:r>
              <a:rPr lang="en-US"/>
              <a:t>Xiuzhe (Roger) Luo@PIQUIL, Waterloo</a:t>
            </a:r>
            <a:endParaRPr lang="en-US" dirty="0"/>
          </a:p>
        </p:txBody>
      </p:sp>
      <p:pic>
        <p:nvPicPr>
          <p:cNvPr id="3" name="Picture 2">
            <a:extLst>
              <a:ext uri="{FF2B5EF4-FFF2-40B4-BE49-F238E27FC236}">
                <a16:creationId xmlns:a16="http://schemas.microsoft.com/office/drawing/2014/main" id="{55672DDD-4B0B-EB42-BF31-B20C19EA86AD}"/>
              </a:ext>
            </a:extLst>
          </p:cNvPr>
          <p:cNvPicPr>
            <a:picLocks noChangeAspect="1"/>
          </p:cNvPicPr>
          <p:nvPr/>
        </p:nvPicPr>
        <p:blipFill>
          <a:blip r:embed="rId3"/>
          <a:stretch>
            <a:fillRect/>
          </a:stretch>
        </p:blipFill>
        <p:spPr>
          <a:xfrm>
            <a:off x="1097279" y="2145990"/>
            <a:ext cx="4622800" cy="2387600"/>
          </a:xfrm>
          <a:prstGeom prst="rect">
            <a:avLst/>
          </a:prstGeom>
        </p:spPr>
      </p:pic>
      <p:pic>
        <p:nvPicPr>
          <p:cNvPr id="6" name="Picture 5">
            <a:extLst>
              <a:ext uri="{FF2B5EF4-FFF2-40B4-BE49-F238E27FC236}">
                <a16:creationId xmlns:a16="http://schemas.microsoft.com/office/drawing/2014/main" id="{27326CE3-D5C9-1347-A7DA-ECA38F3EDC94}"/>
              </a:ext>
            </a:extLst>
          </p:cNvPr>
          <p:cNvPicPr>
            <a:picLocks noChangeAspect="1"/>
          </p:cNvPicPr>
          <p:nvPr/>
        </p:nvPicPr>
        <p:blipFill>
          <a:blip r:embed="rId4"/>
          <a:stretch>
            <a:fillRect/>
          </a:stretch>
        </p:blipFill>
        <p:spPr>
          <a:xfrm>
            <a:off x="5885180" y="2335326"/>
            <a:ext cx="5270500" cy="2120900"/>
          </a:xfrm>
          <a:prstGeom prst="rect">
            <a:avLst/>
          </a:prstGeom>
        </p:spPr>
      </p:pic>
    </p:spTree>
    <p:extLst>
      <p:ext uri="{BB962C8B-B14F-4D97-AF65-F5344CB8AC3E}">
        <p14:creationId xmlns:p14="http://schemas.microsoft.com/office/powerpoint/2010/main" val="3237740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2B1CA-7569-F141-B0DB-C4B7498AEE2F}"/>
              </a:ext>
            </a:extLst>
          </p:cNvPr>
          <p:cNvSpPr>
            <a:spLocks noGrp="1"/>
          </p:cNvSpPr>
          <p:nvPr>
            <p:ph type="ctrTitle"/>
          </p:nvPr>
        </p:nvSpPr>
        <p:spPr>
          <a:xfrm>
            <a:off x="1097280" y="758952"/>
            <a:ext cx="10058400" cy="3892168"/>
          </a:xfrm>
        </p:spPr>
        <p:txBody>
          <a:bodyPr>
            <a:normAutofit/>
          </a:bodyPr>
          <a:lstStyle/>
          <a:p>
            <a:r>
              <a:rPr lang="en-US" sz="9600" dirty="0"/>
              <a:t>Pattern Match &amp; Term Rewrite</a:t>
            </a:r>
          </a:p>
        </p:txBody>
      </p:sp>
      <p:sp>
        <p:nvSpPr>
          <p:cNvPr id="12" name="Rectangle 1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3CEA08E3-4BF8-CB42-A9D4-94117A00DEEE}"/>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Manipulating Symbolic expressions</a:t>
            </a:r>
          </a:p>
        </p:txBody>
      </p:sp>
      <p:sp>
        <p:nvSpPr>
          <p:cNvPr id="5" name="Footer Placeholder 4">
            <a:extLst>
              <a:ext uri="{FF2B5EF4-FFF2-40B4-BE49-F238E27FC236}">
                <a16:creationId xmlns:a16="http://schemas.microsoft.com/office/drawing/2014/main" id="{F5813061-8F19-1C4E-B109-8D6A0AB7B282}"/>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a:t>Xiuzhe (Roger) Luo@PIQUIL, Waterloo</a:t>
            </a:r>
          </a:p>
        </p:txBody>
      </p:sp>
      <p:sp>
        <p:nvSpPr>
          <p:cNvPr id="4" name="Date Placeholder 3">
            <a:extLst>
              <a:ext uri="{FF2B5EF4-FFF2-40B4-BE49-F238E27FC236}">
                <a16:creationId xmlns:a16="http://schemas.microsoft.com/office/drawing/2014/main" id="{B73F62AE-C020-8D49-9EB1-C5CD95AD7779}"/>
              </a:ext>
            </a:extLst>
          </p:cNvPr>
          <p:cNvSpPr>
            <a:spLocks noGrp="1"/>
          </p:cNvSpPr>
          <p:nvPr>
            <p:ph type="dt" sz="half" idx="10"/>
          </p:nvPr>
        </p:nvSpPr>
        <p:spPr>
          <a:xfrm>
            <a:off x="8218426" y="6446838"/>
            <a:ext cx="2584850" cy="365125"/>
          </a:xfrm>
        </p:spPr>
        <p:txBody>
          <a:bodyPr>
            <a:normAutofit/>
          </a:bodyPr>
          <a:lstStyle/>
          <a:p>
            <a:pPr>
              <a:spcAft>
                <a:spcPts val="600"/>
              </a:spcAft>
            </a:pPr>
            <a:fld id="{DE48CDA1-E9BC-0D48-8A60-3CA6C608F9E3}" type="datetime1">
              <a:rPr lang="en-CA" smtClean="0"/>
              <a:pPr>
                <a:spcAft>
                  <a:spcPts val="600"/>
                </a:spcAft>
              </a:pPr>
              <a:t>2019-12-19</a:t>
            </a:fld>
            <a:endParaRPr lang="en-US"/>
          </a:p>
        </p:txBody>
      </p:sp>
    </p:spTree>
    <p:extLst>
      <p:ext uri="{BB962C8B-B14F-4D97-AF65-F5344CB8AC3E}">
        <p14:creationId xmlns:p14="http://schemas.microsoft.com/office/powerpoint/2010/main" val="312907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E801-DFA1-6942-8123-EE06BE4F5B4B}"/>
              </a:ext>
            </a:extLst>
          </p:cNvPr>
          <p:cNvSpPr>
            <a:spLocks noGrp="1"/>
          </p:cNvSpPr>
          <p:nvPr>
            <p:ph type="title"/>
          </p:nvPr>
        </p:nvSpPr>
        <p:spPr/>
        <p:txBody>
          <a:bodyPr/>
          <a:lstStyle/>
          <a:p>
            <a:r>
              <a:rPr lang="en-US" dirty="0"/>
              <a:t>Symbolic Simplification 101</a:t>
            </a:r>
          </a:p>
        </p:txBody>
      </p:sp>
      <p:sp>
        <p:nvSpPr>
          <p:cNvPr id="4" name="Date Placeholder 3">
            <a:extLst>
              <a:ext uri="{FF2B5EF4-FFF2-40B4-BE49-F238E27FC236}">
                <a16:creationId xmlns:a16="http://schemas.microsoft.com/office/drawing/2014/main" id="{412837AD-EE32-6145-B87B-E6D050E0B7B8}"/>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5BDE32FD-DCB7-0847-AAE4-9096CC298C84}"/>
              </a:ext>
            </a:extLst>
          </p:cNvPr>
          <p:cNvSpPr>
            <a:spLocks noGrp="1"/>
          </p:cNvSpPr>
          <p:nvPr>
            <p:ph type="ftr" sz="quarter" idx="11"/>
          </p:nvPr>
        </p:nvSpPr>
        <p:spPr/>
        <p:txBody>
          <a:bodyPr/>
          <a:lstStyle/>
          <a:p>
            <a:r>
              <a:rPr lang="en-US"/>
              <a:t>Xiuzhe (Roger) Luo@PIQUIL, Waterloo</a:t>
            </a:r>
            <a:endParaRPr lang="en-US" dirty="0"/>
          </a:p>
        </p:txBody>
      </p:sp>
      <p:sp>
        <p:nvSpPr>
          <p:cNvPr id="6" name="Oval 5">
            <a:extLst>
              <a:ext uri="{FF2B5EF4-FFF2-40B4-BE49-F238E27FC236}">
                <a16:creationId xmlns:a16="http://schemas.microsoft.com/office/drawing/2014/main" id="{96A099AD-797D-EF42-9A56-16E17300850C}"/>
              </a:ext>
            </a:extLst>
          </p:cNvPr>
          <p:cNvSpPr/>
          <p:nvPr/>
        </p:nvSpPr>
        <p:spPr>
          <a:xfrm>
            <a:off x="7995651" y="3788254"/>
            <a:ext cx="707571" cy="707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TextBox 6">
            <a:extLst>
              <a:ext uri="{FF2B5EF4-FFF2-40B4-BE49-F238E27FC236}">
                <a16:creationId xmlns:a16="http://schemas.microsoft.com/office/drawing/2014/main" id="{557483A5-68CD-BC49-9989-3AE1BC6044FD}"/>
              </a:ext>
            </a:extLst>
          </p:cNvPr>
          <p:cNvSpPr txBox="1"/>
          <p:nvPr/>
        </p:nvSpPr>
        <p:spPr>
          <a:xfrm>
            <a:off x="1653036" y="2169233"/>
            <a:ext cx="1439818" cy="369332"/>
          </a:xfrm>
          <a:prstGeom prst="rect">
            <a:avLst/>
          </a:prstGeom>
          <a:noFill/>
        </p:spPr>
        <p:txBody>
          <a:bodyPr wrap="none" rtlCol="0">
            <a:spAutoFit/>
          </a:bodyPr>
          <a:lstStyle/>
          <a:p>
            <a:r>
              <a:rPr lang="en-US" dirty="0"/>
              <a:t>a * b + sin(pi)</a:t>
            </a:r>
          </a:p>
        </p:txBody>
      </p:sp>
      <p:sp>
        <p:nvSpPr>
          <p:cNvPr id="8" name="Oval 7">
            <a:extLst>
              <a:ext uri="{FF2B5EF4-FFF2-40B4-BE49-F238E27FC236}">
                <a16:creationId xmlns:a16="http://schemas.microsoft.com/office/drawing/2014/main" id="{4DB60F3C-ABDF-8D4E-9F32-5C2A66F4FBCE}"/>
              </a:ext>
            </a:extLst>
          </p:cNvPr>
          <p:cNvSpPr/>
          <p:nvPr/>
        </p:nvSpPr>
        <p:spPr>
          <a:xfrm>
            <a:off x="8846651" y="2491472"/>
            <a:ext cx="707571" cy="707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9" name="Rectangle 8">
            <a:extLst>
              <a:ext uri="{FF2B5EF4-FFF2-40B4-BE49-F238E27FC236}">
                <a16:creationId xmlns:a16="http://schemas.microsoft.com/office/drawing/2014/main" id="{13CBF175-305A-CB41-96D0-86295DE31EEE}"/>
              </a:ext>
            </a:extLst>
          </p:cNvPr>
          <p:cNvSpPr/>
          <p:nvPr/>
        </p:nvSpPr>
        <p:spPr>
          <a:xfrm>
            <a:off x="7375166" y="4993303"/>
            <a:ext cx="620485" cy="620485"/>
          </a:xfrm>
          <a:prstGeom prst="rect">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1" name="Rectangle 10">
            <a:extLst>
              <a:ext uri="{FF2B5EF4-FFF2-40B4-BE49-F238E27FC236}">
                <a16:creationId xmlns:a16="http://schemas.microsoft.com/office/drawing/2014/main" id="{513B6C66-92F2-3D45-8D5E-F57FB8E33FC7}"/>
              </a:ext>
            </a:extLst>
          </p:cNvPr>
          <p:cNvSpPr/>
          <p:nvPr/>
        </p:nvSpPr>
        <p:spPr>
          <a:xfrm>
            <a:off x="8703222" y="4993303"/>
            <a:ext cx="620485" cy="620485"/>
          </a:xfrm>
          <a:prstGeom prst="rect">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Rectangle 11">
            <a:extLst>
              <a:ext uri="{FF2B5EF4-FFF2-40B4-BE49-F238E27FC236}">
                <a16:creationId xmlns:a16="http://schemas.microsoft.com/office/drawing/2014/main" id="{73D88BB0-C615-0949-8F83-EBAEB62B7AC8}"/>
              </a:ext>
            </a:extLst>
          </p:cNvPr>
          <p:cNvSpPr/>
          <p:nvPr/>
        </p:nvSpPr>
        <p:spPr>
          <a:xfrm>
            <a:off x="9728393" y="3875340"/>
            <a:ext cx="810571" cy="620485"/>
          </a:xfrm>
          <a:prstGeom prst="rect">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Sin(pi)</a:t>
            </a:r>
          </a:p>
        </p:txBody>
      </p:sp>
      <p:cxnSp>
        <p:nvCxnSpPr>
          <p:cNvPr id="14" name="Straight Connector 13">
            <a:extLst>
              <a:ext uri="{FF2B5EF4-FFF2-40B4-BE49-F238E27FC236}">
                <a16:creationId xmlns:a16="http://schemas.microsoft.com/office/drawing/2014/main" id="{9F1A3C62-C547-EE4F-8ADB-D7CF6DC220F6}"/>
              </a:ext>
            </a:extLst>
          </p:cNvPr>
          <p:cNvCxnSpPr>
            <a:cxnSpLocks/>
            <a:stCxn id="8" idx="3"/>
            <a:endCxn id="6" idx="0"/>
          </p:cNvCxnSpPr>
          <p:nvPr/>
        </p:nvCxnSpPr>
        <p:spPr>
          <a:xfrm flipH="1">
            <a:off x="8349437" y="3095422"/>
            <a:ext cx="600835" cy="6928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75465E-7C40-7440-A1EC-4F7FB358BDE1}"/>
              </a:ext>
            </a:extLst>
          </p:cNvPr>
          <p:cNvCxnSpPr>
            <a:cxnSpLocks/>
            <a:stCxn id="8" idx="5"/>
          </p:cNvCxnSpPr>
          <p:nvPr/>
        </p:nvCxnSpPr>
        <p:spPr>
          <a:xfrm>
            <a:off x="9450601" y="3095422"/>
            <a:ext cx="588034" cy="779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949A7CD-BC5D-3F4E-9028-37EADE59823A}"/>
              </a:ext>
            </a:extLst>
          </p:cNvPr>
          <p:cNvCxnSpPr>
            <a:cxnSpLocks/>
            <a:stCxn id="6" idx="3"/>
            <a:endCxn id="9" idx="0"/>
          </p:cNvCxnSpPr>
          <p:nvPr/>
        </p:nvCxnSpPr>
        <p:spPr>
          <a:xfrm flipH="1">
            <a:off x="7685409" y="4392204"/>
            <a:ext cx="413863" cy="601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1D9B54F-113A-7942-B3C9-4BAAB3EF6280}"/>
              </a:ext>
            </a:extLst>
          </p:cNvPr>
          <p:cNvCxnSpPr>
            <a:cxnSpLocks/>
            <a:stCxn id="6" idx="5"/>
            <a:endCxn id="11" idx="0"/>
          </p:cNvCxnSpPr>
          <p:nvPr/>
        </p:nvCxnSpPr>
        <p:spPr>
          <a:xfrm>
            <a:off x="8599601" y="4392204"/>
            <a:ext cx="413864" cy="601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1E047D2-6EBB-A84B-AFCE-06AD62B72680}"/>
              </a:ext>
            </a:extLst>
          </p:cNvPr>
          <p:cNvPicPr>
            <a:picLocks noChangeAspect="1"/>
          </p:cNvPicPr>
          <p:nvPr/>
        </p:nvPicPr>
        <p:blipFill>
          <a:blip r:embed="rId3"/>
          <a:stretch>
            <a:fillRect/>
          </a:stretch>
        </p:blipFill>
        <p:spPr>
          <a:xfrm>
            <a:off x="1097279" y="2901838"/>
            <a:ext cx="4850161" cy="2765290"/>
          </a:xfrm>
          <a:prstGeom prst="rect">
            <a:avLst/>
          </a:prstGeom>
        </p:spPr>
      </p:pic>
    </p:spTree>
    <p:extLst>
      <p:ext uri="{BB962C8B-B14F-4D97-AF65-F5344CB8AC3E}">
        <p14:creationId xmlns:p14="http://schemas.microsoft.com/office/powerpoint/2010/main" val="427693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E4A64-2DFA-6E42-98C6-5ECC7BCE6696}"/>
              </a:ext>
            </a:extLst>
          </p:cNvPr>
          <p:cNvSpPr>
            <a:spLocks noGrp="1"/>
          </p:cNvSpPr>
          <p:nvPr>
            <p:ph type="title"/>
          </p:nvPr>
        </p:nvSpPr>
        <p:spPr/>
        <p:txBody>
          <a:bodyPr/>
          <a:lstStyle/>
          <a:p>
            <a:r>
              <a:rPr lang="en-US" dirty="0"/>
              <a:t>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C1E6D8-2F8E-9540-833F-293D98249B64}"/>
                  </a:ext>
                </a:extLst>
              </p:cNvPr>
              <p:cNvSpPr>
                <a:spLocks noGrp="1"/>
              </p:cNvSpPr>
              <p:nvPr>
                <p:ph idx="1"/>
              </p:nvPr>
            </p:nvSpPr>
            <p:spPr/>
            <p:txBody>
              <a:bodyPr/>
              <a:lstStyle/>
              <a:p>
                <a:r>
                  <a:rPr lang="en-US" b="1" dirty="0"/>
                  <a:t>Substitution: </a:t>
                </a:r>
                <a:r>
                  <a:rPr lang="en-US" dirty="0"/>
                  <a:t>mapping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𝑉</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𝑇</m:t>
                    </m:r>
                  </m:oMath>
                </a14:m>
                <a:r>
                  <a:rPr lang="en-US" b="1" dirty="0"/>
                  <a:t> </a:t>
                </a:r>
                <a:r>
                  <a:rPr lang="en-US" dirty="0"/>
                  <a:t>from Variable to terms, that </a:t>
                </a:r>
                <a14:m>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𝑓</m:t>
                        </m:r>
                        <m:d>
                          <m:dPr>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𝑡</m:t>
                                </m:r>
                              </m:e>
                              <m:sub>
                                <m:r>
                                  <a:rPr lang="en-CA" b="0" i="1" smtClean="0">
                                    <a:latin typeface="Cambria Math" panose="02040503050406030204" pitchFamily="18" charset="0"/>
                                    <a:ea typeface="Cambria Math" panose="02040503050406030204" pitchFamily="18" charset="0"/>
                                  </a:rPr>
                                  <m:t>1</m:t>
                                </m:r>
                              </m:sub>
                            </m:sSub>
                            <m:r>
                              <a:rPr lang="en-CA" b="0" i="1" smtClean="0">
                                <a:latin typeface="Cambria Math" panose="02040503050406030204" pitchFamily="18" charset="0"/>
                                <a:ea typeface="Cambria Math" panose="02040503050406030204" pitchFamily="18" charset="0"/>
                              </a:rPr>
                              <m:t>, ⋯,</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𝑡</m:t>
                                </m:r>
                              </m:e>
                              <m:sub>
                                <m:r>
                                  <a:rPr lang="en-CA" b="0" i="1" smtClean="0">
                                    <a:latin typeface="Cambria Math" panose="02040503050406030204" pitchFamily="18" charset="0"/>
                                    <a:ea typeface="Cambria Math" panose="02040503050406030204" pitchFamily="18" charset="0"/>
                                  </a:rPr>
                                  <m:t>𝑛</m:t>
                                </m:r>
                              </m:sub>
                            </m:sSub>
                          </m:e>
                        </m:d>
                      </m:e>
                    </m:d>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𝑓</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𝜎</m:t>
                    </m:r>
                    <m:d>
                      <m:dPr>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𝑡</m:t>
                            </m:r>
                          </m:e>
                          <m:sub>
                            <m:r>
                              <a:rPr lang="en-CA" b="0" i="1" smtClean="0">
                                <a:latin typeface="Cambria Math" panose="02040503050406030204" pitchFamily="18" charset="0"/>
                                <a:ea typeface="Cambria Math" panose="02040503050406030204" pitchFamily="18" charset="0"/>
                              </a:rPr>
                              <m:t>1</m:t>
                            </m:r>
                          </m:sub>
                        </m:sSub>
                      </m:e>
                    </m:d>
                    <m:r>
                      <a:rPr lang="en-CA" b="0" i="1" smtClean="0">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𝜎</m:t>
                    </m:r>
                    <m:d>
                      <m:dPr>
                        <m:ctrlPr>
                          <a:rPr lang="en-CA" i="1">
                            <a:latin typeface="Cambria Math" panose="02040503050406030204" pitchFamily="18" charset="0"/>
                            <a:ea typeface="Cambria Math" panose="02040503050406030204" pitchFamily="18" charset="0"/>
                          </a:rPr>
                        </m:ctrlPr>
                      </m:dPr>
                      <m:e>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𝑡</m:t>
                            </m:r>
                          </m:e>
                          <m:sub>
                            <m:r>
                              <a:rPr lang="en-CA" b="0" i="1" smtClean="0">
                                <a:latin typeface="Cambria Math" panose="02040503050406030204" pitchFamily="18" charset="0"/>
                                <a:ea typeface="Cambria Math" panose="02040503050406030204" pitchFamily="18" charset="0"/>
                              </a:rPr>
                              <m:t>𝑛</m:t>
                            </m:r>
                          </m:sub>
                        </m:sSub>
                      </m:e>
                    </m:d>
                    <m:r>
                      <a:rPr lang="en-CA"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𝑥</m:t>
                        </m:r>
                      </m:e>
                    </m:d>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𝑖𝑓</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𝑥</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𝐷𝑜𝑚</m:t>
                    </m:r>
                    <m:r>
                      <a:rPr lang="en-CA"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CA" b="0" i="1" smtClean="0">
                        <a:latin typeface="Cambria Math" panose="02040503050406030204" pitchFamily="18" charset="0"/>
                        <a:ea typeface="Cambria Math" panose="02040503050406030204" pitchFamily="18" charset="0"/>
                      </a:rPr>
                      <m:t>)</m:t>
                    </m:r>
                  </m:oMath>
                </a14:m>
                <a:endParaRPr lang="en-US" dirty="0"/>
              </a:p>
              <a:p>
                <a:endParaRPr lang="en-US" dirty="0"/>
              </a:p>
              <a:p>
                <a:r>
                  <a:rPr lang="en-US" b="1" dirty="0"/>
                  <a:t>Match: </a:t>
                </a:r>
                <a:r>
                  <a:rPr lang="en-US" dirty="0"/>
                  <a:t>given pattern term t, it matches a subject term s, </a:t>
                </a:r>
                <a:r>
                  <a:rPr lang="en-US" dirty="0" err="1"/>
                  <a:t>iff</a:t>
                </a:r>
                <a:r>
                  <a:rPr lang="en-US" dirty="0"/>
                  <a:t> there exists a substitution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b="1" dirty="0"/>
                  <a:t> </a:t>
                </a:r>
                <a:r>
                  <a:rPr lang="en-US" dirty="0"/>
                  <a:t>such that </a:t>
                </a:r>
                <a14:m>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𝑡</m:t>
                        </m:r>
                      </m:e>
                    </m:d>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𝑠</m:t>
                    </m:r>
                  </m:oMath>
                </a14:m>
                <a:r>
                  <a:rPr lang="en-US" dirty="0"/>
                  <a:t> </a:t>
                </a:r>
              </a:p>
            </p:txBody>
          </p:sp>
        </mc:Choice>
        <mc:Fallback xmlns="">
          <p:sp>
            <p:nvSpPr>
              <p:cNvPr id="3" name="Content Placeholder 2">
                <a:extLst>
                  <a:ext uri="{FF2B5EF4-FFF2-40B4-BE49-F238E27FC236}">
                    <a16:creationId xmlns:a16="http://schemas.microsoft.com/office/drawing/2014/main" id="{5CC1E6D8-2F8E-9540-833F-293D98249B64}"/>
                  </a:ext>
                </a:extLst>
              </p:cNvPr>
              <p:cNvSpPr>
                <a:spLocks noGrp="1" noRot="1" noChangeAspect="1" noMove="1" noResize="1" noEditPoints="1" noAdjustHandles="1" noChangeArrowheads="1" noChangeShapeType="1" noTextEdit="1"/>
              </p:cNvSpPr>
              <p:nvPr>
                <p:ph idx="1"/>
              </p:nvPr>
            </p:nvSpPr>
            <p:spPr>
              <a:blipFill>
                <a:blip r:embed="rId3"/>
                <a:stretch>
                  <a:fillRect l="-176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BC565AD-2709-4943-A2B6-56FD62E25728}"/>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F36D8763-EA2A-1041-9B40-06E3769C5EE0}"/>
              </a:ext>
            </a:extLst>
          </p:cNvPr>
          <p:cNvSpPr>
            <a:spLocks noGrp="1"/>
          </p:cNvSpPr>
          <p:nvPr>
            <p:ph type="ftr" sz="quarter" idx="11"/>
          </p:nvPr>
        </p:nvSpPr>
        <p:spPr/>
        <p:txBody>
          <a:bodyPr/>
          <a:lstStyle/>
          <a:p>
            <a:r>
              <a:rPr lang="en-US"/>
              <a:t>Xiuzhe (Roger) Luo@PIQUIL, Waterloo</a:t>
            </a:r>
            <a:endParaRPr lang="en-US" dirty="0"/>
          </a:p>
        </p:txBody>
      </p:sp>
    </p:spTree>
    <p:extLst>
      <p:ext uri="{BB962C8B-B14F-4D97-AF65-F5344CB8AC3E}">
        <p14:creationId xmlns:p14="http://schemas.microsoft.com/office/powerpoint/2010/main" val="65349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A064-8F7B-7C4A-86AA-CE40DFC10D44}"/>
              </a:ext>
            </a:extLst>
          </p:cNvPr>
          <p:cNvSpPr>
            <a:spLocks noGrp="1"/>
          </p:cNvSpPr>
          <p:nvPr>
            <p:ph type="title"/>
          </p:nvPr>
        </p:nvSpPr>
        <p:spPr/>
        <p:txBody>
          <a:bodyPr/>
          <a:lstStyle/>
          <a:p>
            <a:r>
              <a:rPr lang="en-US" dirty="0"/>
              <a:t>Circuit Optimization/Simplification</a:t>
            </a:r>
          </a:p>
        </p:txBody>
      </p:sp>
      <p:sp>
        <p:nvSpPr>
          <p:cNvPr id="4" name="Date Placeholder 3">
            <a:extLst>
              <a:ext uri="{FF2B5EF4-FFF2-40B4-BE49-F238E27FC236}">
                <a16:creationId xmlns:a16="http://schemas.microsoft.com/office/drawing/2014/main" id="{AE560775-2EF9-5D47-845C-8034F7309004}"/>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F533AA2D-F2CF-7D40-BC08-3CD46AF5A1EF}"/>
              </a:ext>
            </a:extLst>
          </p:cNvPr>
          <p:cNvSpPr>
            <a:spLocks noGrp="1"/>
          </p:cNvSpPr>
          <p:nvPr>
            <p:ph type="ftr" sz="quarter" idx="11"/>
          </p:nvPr>
        </p:nvSpPr>
        <p:spPr/>
        <p:txBody>
          <a:bodyPr/>
          <a:lstStyle/>
          <a:p>
            <a:r>
              <a:rPr lang="en-US"/>
              <a:t>Xiuzhe (Roger) Luo@PIQUIL, Waterloo</a:t>
            </a:r>
            <a:endParaRPr lang="en-US" dirty="0"/>
          </a:p>
        </p:txBody>
      </p:sp>
      <p:sp>
        <p:nvSpPr>
          <p:cNvPr id="6" name="Rectangle 5">
            <a:extLst>
              <a:ext uri="{FF2B5EF4-FFF2-40B4-BE49-F238E27FC236}">
                <a16:creationId xmlns:a16="http://schemas.microsoft.com/office/drawing/2014/main" id="{7D0A9668-A66B-1B4E-8EAE-51FE5B415F6A}"/>
              </a:ext>
            </a:extLst>
          </p:cNvPr>
          <p:cNvSpPr/>
          <p:nvPr/>
        </p:nvSpPr>
        <p:spPr>
          <a:xfrm>
            <a:off x="1097278" y="3950169"/>
            <a:ext cx="1156138" cy="172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a:t>
            </a:r>
          </a:p>
          <a:p>
            <a:pPr algn="ctr"/>
            <a:r>
              <a:rPr lang="en-US" dirty="0"/>
              <a:t>Gate</a:t>
            </a:r>
          </a:p>
          <a:p>
            <a:pPr algn="ctr"/>
            <a:r>
              <a:rPr lang="en-US" dirty="0"/>
              <a:t>Set</a:t>
            </a:r>
          </a:p>
        </p:txBody>
      </p:sp>
      <p:sp>
        <p:nvSpPr>
          <p:cNvPr id="7" name="Rectangle 6">
            <a:extLst>
              <a:ext uri="{FF2B5EF4-FFF2-40B4-BE49-F238E27FC236}">
                <a16:creationId xmlns:a16="http://schemas.microsoft.com/office/drawing/2014/main" id="{7D3219F3-23A1-FE45-AF1C-6DAF13729B3E}"/>
              </a:ext>
            </a:extLst>
          </p:cNvPr>
          <p:cNvSpPr/>
          <p:nvPr/>
        </p:nvSpPr>
        <p:spPr>
          <a:xfrm>
            <a:off x="9999542" y="3950169"/>
            <a:ext cx="1156138" cy="172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Simplified</a:t>
            </a:r>
          </a:p>
          <a:p>
            <a:pPr algn="ctr"/>
            <a:r>
              <a:rPr lang="en-US" dirty="0"/>
              <a:t>Circuit</a:t>
            </a:r>
          </a:p>
        </p:txBody>
      </p:sp>
      <p:cxnSp>
        <p:nvCxnSpPr>
          <p:cNvPr id="10" name="Elbow Connector 9">
            <a:extLst>
              <a:ext uri="{FF2B5EF4-FFF2-40B4-BE49-F238E27FC236}">
                <a16:creationId xmlns:a16="http://schemas.microsoft.com/office/drawing/2014/main" id="{F6B661AD-D45E-E445-8083-E460E79AEF1B}"/>
              </a:ext>
            </a:extLst>
          </p:cNvPr>
          <p:cNvCxnSpPr>
            <a:cxnSpLocks/>
            <a:stCxn id="6" idx="0"/>
            <a:endCxn id="16" idx="1"/>
          </p:cNvCxnSpPr>
          <p:nvPr/>
        </p:nvCxnSpPr>
        <p:spPr>
          <a:xfrm rot="5400000" flipH="1" flipV="1">
            <a:off x="2864959" y="1734621"/>
            <a:ext cx="1025937" cy="340516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C924FD0-8077-5346-BFEA-445B9A0A8F7C}"/>
              </a:ext>
            </a:extLst>
          </p:cNvPr>
          <p:cNvSpPr/>
          <p:nvPr/>
        </p:nvSpPr>
        <p:spPr>
          <a:xfrm>
            <a:off x="5080507" y="2396335"/>
            <a:ext cx="1819433" cy="105579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Pattern Match</a:t>
            </a:r>
          </a:p>
        </p:txBody>
      </p:sp>
      <p:sp>
        <p:nvSpPr>
          <p:cNvPr id="18" name="Diamond 17">
            <a:extLst>
              <a:ext uri="{FF2B5EF4-FFF2-40B4-BE49-F238E27FC236}">
                <a16:creationId xmlns:a16="http://schemas.microsoft.com/office/drawing/2014/main" id="{5B676345-D42C-534F-9BDF-5AABC001B201}"/>
              </a:ext>
            </a:extLst>
          </p:cNvPr>
          <p:cNvSpPr/>
          <p:nvPr/>
        </p:nvSpPr>
        <p:spPr>
          <a:xfrm>
            <a:off x="4795767" y="4269306"/>
            <a:ext cx="2661424" cy="1085425"/>
          </a:xfrm>
          <a:prstGeom prst="diamon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be simplified</a:t>
            </a:r>
          </a:p>
        </p:txBody>
      </p:sp>
      <p:cxnSp>
        <p:nvCxnSpPr>
          <p:cNvPr id="22" name="Elbow Connector 21">
            <a:extLst>
              <a:ext uri="{FF2B5EF4-FFF2-40B4-BE49-F238E27FC236}">
                <a16:creationId xmlns:a16="http://schemas.microsoft.com/office/drawing/2014/main" id="{8BC81A33-71BC-034D-B34D-F8F69AD70CE7}"/>
              </a:ext>
            </a:extLst>
          </p:cNvPr>
          <p:cNvCxnSpPr>
            <a:cxnSpLocks/>
            <a:stCxn id="16" idx="3"/>
            <a:endCxn id="18" idx="0"/>
          </p:cNvCxnSpPr>
          <p:nvPr/>
        </p:nvCxnSpPr>
        <p:spPr>
          <a:xfrm flipH="1">
            <a:off x="6126479" y="2924232"/>
            <a:ext cx="773461" cy="1345074"/>
          </a:xfrm>
          <a:prstGeom prst="bentConnector4">
            <a:avLst>
              <a:gd name="adj1" fmla="val -29555"/>
              <a:gd name="adj2" fmla="val 69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5704E4-4B02-A244-8362-82AA1DB937B9}"/>
              </a:ext>
            </a:extLst>
          </p:cNvPr>
          <p:cNvCxnSpPr>
            <a:cxnSpLocks/>
            <a:stCxn id="18" idx="3"/>
            <a:endCxn id="7" idx="1"/>
          </p:cNvCxnSpPr>
          <p:nvPr/>
        </p:nvCxnSpPr>
        <p:spPr>
          <a:xfrm flipV="1">
            <a:off x="7457191" y="4812018"/>
            <a:ext cx="2542351"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3498B4A-93B7-D34C-8B5A-0DAD894A279D}"/>
              </a:ext>
            </a:extLst>
          </p:cNvPr>
          <p:cNvSpPr txBox="1"/>
          <p:nvPr/>
        </p:nvSpPr>
        <p:spPr>
          <a:xfrm>
            <a:off x="6950778" y="4269306"/>
            <a:ext cx="455574" cy="369332"/>
          </a:xfrm>
          <a:prstGeom prst="rect">
            <a:avLst/>
          </a:prstGeom>
          <a:noFill/>
        </p:spPr>
        <p:txBody>
          <a:bodyPr wrap="none" rtlCol="0">
            <a:spAutoFit/>
          </a:bodyPr>
          <a:lstStyle/>
          <a:p>
            <a:r>
              <a:rPr lang="en-US" dirty="0"/>
              <a:t>No</a:t>
            </a:r>
          </a:p>
        </p:txBody>
      </p:sp>
      <p:sp>
        <p:nvSpPr>
          <p:cNvPr id="37" name="TextBox 36">
            <a:extLst>
              <a:ext uri="{FF2B5EF4-FFF2-40B4-BE49-F238E27FC236}">
                <a16:creationId xmlns:a16="http://schemas.microsoft.com/office/drawing/2014/main" id="{8E222523-8A0F-934A-873C-4C3096BA64A7}"/>
              </a:ext>
            </a:extLst>
          </p:cNvPr>
          <p:cNvSpPr txBox="1"/>
          <p:nvPr/>
        </p:nvSpPr>
        <p:spPr>
          <a:xfrm>
            <a:off x="4672700" y="4283118"/>
            <a:ext cx="485518" cy="369332"/>
          </a:xfrm>
          <a:prstGeom prst="rect">
            <a:avLst/>
          </a:prstGeom>
          <a:noFill/>
        </p:spPr>
        <p:txBody>
          <a:bodyPr wrap="none" rtlCol="0">
            <a:spAutoFit/>
          </a:bodyPr>
          <a:lstStyle/>
          <a:p>
            <a:r>
              <a:rPr lang="en-US" dirty="0"/>
              <a:t>Yes</a:t>
            </a:r>
          </a:p>
        </p:txBody>
      </p:sp>
      <p:sp>
        <p:nvSpPr>
          <p:cNvPr id="44" name="TextBox 43">
            <a:extLst>
              <a:ext uri="{FF2B5EF4-FFF2-40B4-BE49-F238E27FC236}">
                <a16:creationId xmlns:a16="http://schemas.microsoft.com/office/drawing/2014/main" id="{FC806563-9304-0E4A-88A8-34C38B0D541D}"/>
              </a:ext>
            </a:extLst>
          </p:cNvPr>
          <p:cNvSpPr txBox="1"/>
          <p:nvPr/>
        </p:nvSpPr>
        <p:spPr>
          <a:xfrm>
            <a:off x="8002286" y="3154685"/>
            <a:ext cx="945452" cy="738664"/>
          </a:xfrm>
          <a:prstGeom prst="rect">
            <a:avLst/>
          </a:prstGeom>
          <a:noFill/>
        </p:spPr>
        <p:txBody>
          <a:bodyPr wrap="none" rtlCol="0">
            <a:spAutoFit/>
          </a:bodyPr>
          <a:lstStyle/>
          <a:p>
            <a:r>
              <a:rPr lang="en-US" sz="1400" dirty="0"/>
              <a:t>Rewrite</a:t>
            </a:r>
          </a:p>
          <a:p>
            <a:r>
              <a:rPr lang="en-US" sz="1400" dirty="0"/>
              <a:t>(Matched)</a:t>
            </a:r>
          </a:p>
          <a:p>
            <a:r>
              <a:rPr lang="en-US" sz="1400" dirty="0"/>
              <a:t>Terms</a:t>
            </a:r>
          </a:p>
        </p:txBody>
      </p:sp>
      <p:cxnSp>
        <p:nvCxnSpPr>
          <p:cNvPr id="30" name="Straight Arrow Connector 29">
            <a:extLst>
              <a:ext uri="{FF2B5EF4-FFF2-40B4-BE49-F238E27FC236}">
                <a16:creationId xmlns:a16="http://schemas.microsoft.com/office/drawing/2014/main" id="{7F9623F0-CA04-EE45-90A8-716BCCC56473}"/>
              </a:ext>
            </a:extLst>
          </p:cNvPr>
          <p:cNvCxnSpPr>
            <a:cxnSpLocks/>
            <a:stCxn id="18" idx="1"/>
            <a:endCxn id="6" idx="3"/>
          </p:cNvCxnSpPr>
          <p:nvPr/>
        </p:nvCxnSpPr>
        <p:spPr>
          <a:xfrm flipH="1" flipV="1">
            <a:off x="2253416" y="4812018"/>
            <a:ext cx="2542351"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675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4B6E-376C-4F4A-9B38-9C72112A8269}"/>
              </a:ext>
            </a:extLst>
          </p:cNvPr>
          <p:cNvSpPr>
            <a:spLocks noGrp="1"/>
          </p:cNvSpPr>
          <p:nvPr>
            <p:ph type="title"/>
          </p:nvPr>
        </p:nvSpPr>
        <p:spPr/>
        <p:txBody>
          <a:bodyPr/>
          <a:lstStyle/>
          <a:p>
            <a:r>
              <a:rPr lang="en-US" dirty="0"/>
              <a:t>Graph Pattern Match?</a:t>
            </a:r>
          </a:p>
        </p:txBody>
      </p:sp>
      <p:sp>
        <p:nvSpPr>
          <p:cNvPr id="3" name="Content Placeholder 2">
            <a:extLst>
              <a:ext uri="{FF2B5EF4-FFF2-40B4-BE49-F238E27FC236}">
                <a16:creationId xmlns:a16="http://schemas.microsoft.com/office/drawing/2014/main" id="{8D4E3B09-1E17-6845-B856-F919A2CE8D60}"/>
              </a:ext>
            </a:extLst>
          </p:cNvPr>
          <p:cNvSpPr>
            <a:spLocks noGrp="1"/>
          </p:cNvSpPr>
          <p:nvPr>
            <p:ph idx="1"/>
          </p:nvPr>
        </p:nvSpPr>
        <p:spPr>
          <a:xfrm>
            <a:off x="1097280" y="4418335"/>
            <a:ext cx="10058400" cy="1450757"/>
          </a:xfrm>
        </p:spPr>
        <p:txBody>
          <a:bodyPr>
            <a:normAutofit fontScale="92500" lnSpcReduction="10000"/>
          </a:bodyPr>
          <a:lstStyle/>
          <a:p>
            <a:pPr>
              <a:buFont typeface="Courier New" panose="02070309020205020404" pitchFamily="49" charset="0"/>
              <a:buChar char="o"/>
            </a:pPr>
            <a:r>
              <a:rPr lang="en-US" dirty="0"/>
              <a:t> No</a:t>
            </a:r>
          </a:p>
          <a:p>
            <a:pPr>
              <a:buFont typeface="Courier New" panose="02070309020205020404" pitchFamily="49" charset="0"/>
              <a:buChar char="o"/>
            </a:pPr>
            <a:r>
              <a:rPr lang="en-US" dirty="0"/>
              <a:t> (Exact) Graph Pattern Match is subgraph isomorphism problem</a:t>
            </a:r>
          </a:p>
          <a:p>
            <a:pPr>
              <a:buFont typeface="Courier New" panose="02070309020205020404" pitchFamily="49" charset="0"/>
              <a:buChar char="o"/>
            </a:pPr>
            <a:r>
              <a:rPr lang="en-US" dirty="0"/>
              <a:t> Subgraph isomorphism problem is NP-complete (Stephen A Cook. et al STOC’ 71)</a:t>
            </a:r>
          </a:p>
          <a:p>
            <a:pPr>
              <a:buFont typeface="Courier New" panose="02070309020205020404" pitchFamily="49" charset="0"/>
              <a:buChar char="o"/>
            </a:pPr>
            <a:endParaRPr lang="en-US" dirty="0"/>
          </a:p>
        </p:txBody>
      </p:sp>
      <p:sp>
        <p:nvSpPr>
          <p:cNvPr id="4" name="Date Placeholder 3">
            <a:extLst>
              <a:ext uri="{FF2B5EF4-FFF2-40B4-BE49-F238E27FC236}">
                <a16:creationId xmlns:a16="http://schemas.microsoft.com/office/drawing/2014/main" id="{FA82C63E-9BE4-3649-A479-3D07CCBD053C}"/>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968B25EC-7350-6549-B117-C08B8A20F5ED}"/>
              </a:ext>
            </a:extLst>
          </p:cNvPr>
          <p:cNvSpPr>
            <a:spLocks noGrp="1"/>
          </p:cNvSpPr>
          <p:nvPr>
            <p:ph type="ftr" sz="quarter" idx="11"/>
          </p:nvPr>
        </p:nvSpPr>
        <p:spPr/>
        <p:txBody>
          <a:bodyPr/>
          <a:lstStyle/>
          <a:p>
            <a:r>
              <a:rPr lang="en-US"/>
              <a:t>Xiuzhe (Roger) Luo@PIQUIL, Waterloo</a:t>
            </a:r>
            <a:endParaRPr lang="en-US" dirty="0"/>
          </a:p>
        </p:txBody>
      </p:sp>
      <p:pic>
        <p:nvPicPr>
          <p:cNvPr id="8" name="Picture 7">
            <a:extLst>
              <a:ext uri="{FF2B5EF4-FFF2-40B4-BE49-F238E27FC236}">
                <a16:creationId xmlns:a16="http://schemas.microsoft.com/office/drawing/2014/main" id="{6D1FF51F-D064-F74C-93EE-03B8E9DEA607}"/>
              </a:ext>
            </a:extLst>
          </p:cNvPr>
          <p:cNvPicPr>
            <a:picLocks noChangeAspect="1"/>
          </p:cNvPicPr>
          <p:nvPr/>
        </p:nvPicPr>
        <p:blipFill>
          <a:blip r:embed="rId3"/>
          <a:stretch>
            <a:fillRect/>
          </a:stretch>
        </p:blipFill>
        <p:spPr>
          <a:xfrm>
            <a:off x="4098461" y="2230476"/>
            <a:ext cx="3995078" cy="2397047"/>
          </a:xfrm>
          <a:prstGeom prst="rect">
            <a:avLst/>
          </a:prstGeom>
        </p:spPr>
      </p:pic>
    </p:spTree>
    <p:extLst>
      <p:ext uri="{BB962C8B-B14F-4D97-AF65-F5344CB8AC3E}">
        <p14:creationId xmlns:p14="http://schemas.microsoft.com/office/powerpoint/2010/main" val="252304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BEB8-0853-9E4A-9284-3B308F4F4809}"/>
              </a:ext>
            </a:extLst>
          </p:cNvPr>
          <p:cNvSpPr>
            <a:spLocks noGrp="1"/>
          </p:cNvSpPr>
          <p:nvPr>
            <p:ph type="title"/>
          </p:nvPr>
        </p:nvSpPr>
        <p:spPr/>
        <p:txBody>
          <a:bodyPr/>
          <a:lstStyle/>
          <a:p>
            <a:r>
              <a:rPr lang="en-US" dirty="0"/>
              <a:t>Quantum Circuit as Expression</a:t>
            </a:r>
          </a:p>
        </p:txBody>
      </p:sp>
      <p:sp>
        <p:nvSpPr>
          <p:cNvPr id="4" name="Date Placeholder 3">
            <a:extLst>
              <a:ext uri="{FF2B5EF4-FFF2-40B4-BE49-F238E27FC236}">
                <a16:creationId xmlns:a16="http://schemas.microsoft.com/office/drawing/2014/main" id="{B77A7965-CDF8-D14A-926E-FC76D61DB016}"/>
              </a:ext>
            </a:extLst>
          </p:cNvPr>
          <p:cNvSpPr>
            <a:spLocks noGrp="1"/>
          </p:cNvSpPr>
          <p:nvPr>
            <p:ph type="dt" sz="half" idx="10"/>
          </p:nvPr>
        </p:nvSpPr>
        <p:spPr/>
        <p:txBody>
          <a:bodyPr/>
          <a:lstStyle/>
          <a:p>
            <a:fld id="{418F97F5-0586-B14B-9C89-A5E3039DB394}" type="datetime1">
              <a:rPr lang="en-CA" smtClean="0"/>
              <a:t>2019-12-19</a:t>
            </a:fld>
            <a:endParaRPr lang="en-US" dirty="0"/>
          </a:p>
        </p:txBody>
      </p:sp>
      <p:sp>
        <p:nvSpPr>
          <p:cNvPr id="5" name="Footer Placeholder 4">
            <a:extLst>
              <a:ext uri="{FF2B5EF4-FFF2-40B4-BE49-F238E27FC236}">
                <a16:creationId xmlns:a16="http://schemas.microsoft.com/office/drawing/2014/main" id="{A4BA8985-DD7F-C24B-AEAB-59B2F2C45E79}"/>
              </a:ext>
            </a:extLst>
          </p:cNvPr>
          <p:cNvSpPr>
            <a:spLocks noGrp="1"/>
          </p:cNvSpPr>
          <p:nvPr>
            <p:ph type="ftr" sz="quarter" idx="11"/>
          </p:nvPr>
        </p:nvSpPr>
        <p:spPr/>
        <p:txBody>
          <a:bodyPr/>
          <a:lstStyle/>
          <a:p>
            <a:r>
              <a:rPr lang="en-US"/>
              <a:t>Xiuzhe (Roger) Luo@PIQUIL, Waterloo</a:t>
            </a:r>
            <a:endParaRPr lang="en-US" dirty="0"/>
          </a:p>
        </p:txBody>
      </p:sp>
      <p:pic>
        <p:nvPicPr>
          <p:cNvPr id="6" name="Picture 5">
            <a:extLst>
              <a:ext uri="{FF2B5EF4-FFF2-40B4-BE49-F238E27FC236}">
                <a16:creationId xmlns:a16="http://schemas.microsoft.com/office/drawing/2014/main" id="{F52B9873-8826-D840-9BF7-AD1A9862C045}"/>
              </a:ext>
            </a:extLst>
          </p:cNvPr>
          <p:cNvPicPr>
            <a:picLocks noChangeAspect="1"/>
          </p:cNvPicPr>
          <p:nvPr/>
        </p:nvPicPr>
        <p:blipFill>
          <a:blip r:embed="rId3"/>
          <a:stretch>
            <a:fillRect/>
          </a:stretch>
        </p:blipFill>
        <p:spPr>
          <a:xfrm>
            <a:off x="5679944" y="2420542"/>
            <a:ext cx="5756723" cy="1263671"/>
          </a:xfrm>
          <a:prstGeom prst="rect">
            <a:avLst/>
          </a:prstGeom>
        </p:spPr>
      </p:pic>
      <p:sp>
        <p:nvSpPr>
          <p:cNvPr id="7" name="Right Arrow 6">
            <a:extLst>
              <a:ext uri="{FF2B5EF4-FFF2-40B4-BE49-F238E27FC236}">
                <a16:creationId xmlns:a16="http://schemas.microsoft.com/office/drawing/2014/main" id="{D6708F62-40B7-AB41-9A67-D0DF44D89D72}"/>
              </a:ext>
            </a:extLst>
          </p:cNvPr>
          <p:cNvSpPr/>
          <p:nvPr/>
        </p:nvSpPr>
        <p:spPr>
          <a:xfrm>
            <a:off x="4341132" y="2830219"/>
            <a:ext cx="903248" cy="33453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D5B118A0-A2FD-CB43-8AEF-8CBACD17422D}"/>
              </a:ext>
            </a:extLst>
          </p:cNvPr>
          <p:cNvPicPr>
            <a:picLocks noChangeAspect="1"/>
          </p:cNvPicPr>
          <p:nvPr/>
        </p:nvPicPr>
        <p:blipFill>
          <a:blip r:embed="rId4"/>
          <a:stretch>
            <a:fillRect/>
          </a:stretch>
        </p:blipFill>
        <p:spPr>
          <a:xfrm>
            <a:off x="3624580" y="4962180"/>
            <a:ext cx="7531100" cy="965200"/>
          </a:xfrm>
          <a:prstGeom prst="rect">
            <a:avLst/>
          </a:prstGeom>
        </p:spPr>
      </p:pic>
      <p:sp>
        <p:nvSpPr>
          <p:cNvPr id="9" name="Right Arrow 8">
            <a:extLst>
              <a:ext uri="{FF2B5EF4-FFF2-40B4-BE49-F238E27FC236}">
                <a16:creationId xmlns:a16="http://schemas.microsoft.com/office/drawing/2014/main" id="{A181F7CA-1905-5142-BD81-88EA83825C01}"/>
              </a:ext>
            </a:extLst>
          </p:cNvPr>
          <p:cNvSpPr/>
          <p:nvPr/>
        </p:nvSpPr>
        <p:spPr>
          <a:xfrm rot="5400000">
            <a:off x="6938506" y="4110869"/>
            <a:ext cx="903248" cy="33453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9959BB5F-EEFE-F44E-AA0D-862BA6713D44}"/>
              </a:ext>
            </a:extLst>
          </p:cNvPr>
          <p:cNvSpPr txBox="1"/>
          <p:nvPr/>
        </p:nvSpPr>
        <p:spPr>
          <a:xfrm>
            <a:off x="7854215" y="4167739"/>
            <a:ext cx="1583767" cy="369332"/>
          </a:xfrm>
          <a:prstGeom prst="rect">
            <a:avLst/>
          </a:prstGeom>
          <a:noFill/>
        </p:spPr>
        <p:txBody>
          <a:bodyPr wrap="none" rtlCol="0">
            <a:spAutoFit/>
          </a:bodyPr>
          <a:lstStyle/>
          <a:p>
            <a:r>
              <a:rPr lang="en-US" dirty="0"/>
              <a:t>decomposition</a:t>
            </a:r>
          </a:p>
        </p:txBody>
      </p:sp>
      <p:sp>
        <p:nvSpPr>
          <p:cNvPr id="11" name="TextBox 10">
            <a:extLst>
              <a:ext uri="{FF2B5EF4-FFF2-40B4-BE49-F238E27FC236}">
                <a16:creationId xmlns:a16="http://schemas.microsoft.com/office/drawing/2014/main" id="{A6B8534D-8C7E-EE45-9CC0-2FA785D8D955}"/>
              </a:ext>
            </a:extLst>
          </p:cNvPr>
          <p:cNvSpPr txBox="1"/>
          <p:nvPr/>
        </p:nvSpPr>
        <p:spPr>
          <a:xfrm>
            <a:off x="4341132" y="2451406"/>
            <a:ext cx="698461" cy="369332"/>
          </a:xfrm>
          <a:prstGeom prst="rect">
            <a:avLst/>
          </a:prstGeom>
          <a:noFill/>
        </p:spPr>
        <p:txBody>
          <a:bodyPr wrap="none" rtlCol="0">
            <a:spAutoFit/>
          </a:bodyPr>
          <a:lstStyle/>
          <a:p>
            <a:r>
              <a:rPr lang="en-US" dirty="0"/>
              <a:t>parse</a:t>
            </a:r>
          </a:p>
        </p:txBody>
      </p:sp>
      <p:pic>
        <p:nvPicPr>
          <p:cNvPr id="12" name="Picture 11">
            <a:extLst>
              <a:ext uri="{FF2B5EF4-FFF2-40B4-BE49-F238E27FC236}">
                <a16:creationId xmlns:a16="http://schemas.microsoft.com/office/drawing/2014/main" id="{C7752871-2134-7C43-9066-A0BB3CC46794}"/>
              </a:ext>
            </a:extLst>
          </p:cNvPr>
          <p:cNvPicPr>
            <a:picLocks noChangeAspect="1"/>
          </p:cNvPicPr>
          <p:nvPr/>
        </p:nvPicPr>
        <p:blipFill>
          <a:blip r:embed="rId5"/>
          <a:stretch>
            <a:fillRect/>
          </a:stretch>
        </p:blipFill>
        <p:spPr>
          <a:xfrm>
            <a:off x="338750" y="2157027"/>
            <a:ext cx="3784600" cy="1790700"/>
          </a:xfrm>
          <a:prstGeom prst="rect">
            <a:avLst/>
          </a:prstGeom>
        </p:spPr>
      </p:pic>
    </p:spTree>
    <p:extLst>
      <p:ext uri="{BB962C8B-B14F-4D97-AF65-F5344CB8AC3E}">
        <p14:creationId xmlns:p14="http://schemas.microsoft.com/office/powerpoint/2010/main" val="253313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4F2CB84-1BCB-5444-BBD4-43A58AB18FE3}"/>
                  </a:ext>
                </a:extLst>
              </p:cNvPr>
              <p:cNvSpPr>
                <a:spLocks noGrp="1"/>
              </p:cNvSpPr>
              <p:nvPr>
                <p:ph type="title"/>
              </p:nvPr>
            </p:nvSpPr>
            <p:spPr/>
            <p:txBody>
              <a:bodyPr>
                <a:normAutofit/>
              </a:bodyPr>
              <a:lstStyle/>
              <a:p>
                <a:r>
                  <a:rPr lang="en-US" dirty="0"/>
                  <a:t>Associative Match </a:t>
                </a:r>
                <a14:m>
                  <m:oMath xmlns:m="http://schemas.openxmlformats.org/officeDocument/2006/math">
                    <m:r>
                      <m:rPr>
                        <m:sty m:val="p"/>
                      </m:rPr>
                      <a:rPr lang="en-CA" b="0" i="0" smtClean="0">
                        <a:latin typeface="Cambria Math" panose="02040503050406030204" pitchFamily="18" charset="0"/>
                      </a:rPr>
                      <m:t>O</m:t>
                    </m:r>
                    <m:r>
                      <a:rPr lang="en-CA" b="0" i="0" smtClean="0">
                        <a:latin typeface="Cambria Math" panose="02040503050406030204" pitchFamily="18" charset="0"/>
                      </a:rPr>
                      <m:t>(</m:t>
                    </m:r>
                    <m:d>
                      <m:dPr>
                        <m:ctrlPr>
                          <a:rPr lang="en-CA" b="0"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𝑁</m:t>
                              </m:r>
                            </m:e>
                          </m:mr>
                          <m:mr>
                            <m:e>
                              <m:r>
                                <a:rPr lang="en-CA" b="0" i="1" smtClean="0">
                                  <a:latin typeface="Cambria Math" panose="02040503050406030204" pitchFamily="18" charset="0"/>
                                </a:rPr>
                                <m:t>𝑚</m:t>
                              </m:r>
                            </m:e>
                          </m:mr>
                        </m:m>
                      </m:e>
                    </m:d>
                    <m:r>
                      <a:rPr lang="en-CA"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24F2CB84-1BCB-5444-BBD4-43A58AB18FE3}"/>
                  </a:ext>
                </a:extLst>
              </p:cNvPr>
              <p:cNvSpPr>
                <a:spLocks noGrp="1" noRot="1" noChangeAspect="1" noMove="1" noResize="1" noEditPoints="1" noAdjustHandles="1" noChangeArrowheads="1" noChangeShapeType="1" noTextEdit="1"/>
              </p:cNvSpPr>
              <p:nvPr>
                <p:ph type="title"/>
              </p:nvPr>
            </p:nvSpPr>
            <p:spPr>
              <a:blipFill>
                <a:blip r:embed="rId3"/>
                <a:stretch>
                  <a:fillRect l="-3026" b="-695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85C6A2F-79BF-B54A-8FF1-647052AF44F1}"/>
              </a:ext>
            </a:extLst>
          </p:cNvPr>
          <p:cNvSpPr>
            <a:spLocks noGrp="1"/>
          </p:cNvSpPr>
          <p:nvPr>
            <p:ph type="dt" sz="half" idx="10"/>
          </p:nvPr>
        </p:nvSpPr>
        <p:spPr/>
        <p:txBody>
          <a:bodyPr/>
          <a:lstStyle/>
          <a:p>
            <a:fld id="{02F483F8-0CCA-1C40-A8D8-DD3B62718E7E}" type="datetime1">
              <a:rPr lang="en-CA" smtClean="0"/>
              <a:t>2019-12-19</a:t>
            </a:fld>
            <a:endParaRPr lang="en-US" dirty="0"/>
          </a:p>
        </p:txBody>
      </p:sp>
      <p:sp>
        <p:nvSpPr>
          <p:cNvPr id="5" name="Footer Placeholder 4">
            <a:extLst>
              <a:ext uri="{FF2B5EF4-FFF2-40B4-BE49-F238E27FC236}">
                <a16:creationId xmlns:a16="http://schemas.microsoft.com/office/drawing/2014/main" id="{741B99A6-7E84-C148-B13B-CD909110C617}"/>
              </a:ext>
            </a:extLst>
          </p:cNvPr>
          <p:cNvSpPr>
            <a:spLocks noGrp="1"/>
          </p:cNvSpPr>
          <p:nvPr>
            <p:ph type="ftr" sz="quarter" idx="11"/>
          </p:nvPr>
        </p:nvSpPr>
        <p:spPr/>
        <p:txBody>
          <a:bodyPr/>
          <a:lstStyle/>
          <a:p>
            <a:r>
              <a:rPr lang="en-US" dirty="0" err="1"/>
              <a:t>arxiv</a:t>
            </a:r>
            <a:r>
              <a:rPr lang="en-US" dirty="0"/>
              <a:t>: 1705.00907</a:t>
            </a:r>
          </a:p>
        </p:txBody>
      </p:sp>
      <p:sp>
        <p:nvSpPr>
          <p:cNvPr id="6" name="TextBox 5">
            <a:extLst>
              <a:ext uri="{FF2B5EF4-FFF2-40B4-BE49-F238E27FC236}">
                <a16:creationId xmlns:a16="http://schemas.microsoft.com/office/drawing/2014/main" id="{02C69F01-9B61-5D4D-A9C0-751E8C980B00}"/>
              </a:ext>
            </a:extLst>
          </p:cNvPr>
          <p:cNvSpPr txBox="1"/>
          <p:nvPr/>
        </p:nvSpPr>
        <p:spPr>
          <a:xfrm>
            <a:off x="8850195" y="827315"/>
            <a:ext cx="2244525" cy="369332"/>
          </a:xfrm>
          <a:prstGeom prst="rect">
            <a:avLst/>
          </a:prstGeom>
          <a:noFill/>
        </p:spPr>
        <p:txBody>
          <a:bodyPr wrap="none" rtlCol="0">
            <a:spAutoFit/>
          </a:bodyPr>
          <a:lstStyle/>
          <a:p>
            <a:r>
              <a:rPr lang="en-US" dirty="0"/>
              <a:t>a * b * (c * d) * (d + c)</a:t>
            </a:r>
          </a:p>
        </p:txBody>
      </p:sp>
      <p:pic>
        <p:nvPicPr>
          <p:cNvPr id="18" name="Picture 17" descr="A picture containing drawing&#10;&#10;Description automatically generated">
            <a:extLst>
              <a:ext uri="{FF2B5EF4-FFF2-40B4-BE49-F238E27FC236}">
                <a16:creationId xmlns:a16="http://schemas.microsoft.com/office/drawing/2014/main" id="{D4D31A7F-7EE4-F94B-98FE-D0C2B79EF490}"/>
              </a:ext>
            </a:extLst>
          </p:cNvPr>
          <p:cNvPicPr>
            <a:picLocks noChangeAspect="1"/>
          </p:cNvPicPr>
          <p:nvPr/>
        </p:nvPicPr>
        <p:blipFill rotWithShape="1">
          <a:blip r:embed="rId4"/>
          <a:srcRect l="12869" t="2195" r="16092" b="35366"/>
          <a:stretch/>
        </p:blipFill>
        <p:spPr>
          <a:xfrm>
            <a:off x="7626294" y="1822702"/>
            <a:ext cx="3769113" cy="4282068"/>
          </a:xfrm>
          <a:prstGeom prst="rect">
            <a:avLst/>
          </a:prstGeom>
        </p:spPr>
      </p:pic>
      <p:pic>
        <p:nvPicPr>
          <p:cNvPr id="19" name="Picture 18">
            <a:extLst>
              <a:ext uri="{FF2B5EF4-FFF2-40B4-BE49-F238E27FC236}">
                <a16:creationId xmlns:a16="http://schemas.microsoft.com/office/drawing/2014/main" id="{0237D7C4-4530-934E-98D1-C89625DBB8CA}"/>
              </a:ext>
            </a:extLst>
          </p:cNvPr>
          <p:cNvPicPr>
            <a:picLocks noChangeAspect="1"/>
          </p:cNvPicPr>
          <p:nvPr/>
        </p:nvPicPr>
        <p:blipFill>
          <a:blip r:embed="rId5"/>
          <a:stretch>
            <a:fillRect/>
          </a:stretch>
        </p:blipFill>
        <p:spPr>
          <a:xfrm>
            <a:off x="1334955" y="1919036"/>
            <a:ext cx="3746500" cy="4089400"/>
          </a:xfrm>
          <a:prstGeom prst="rect">
            <a:avLst/>
          </a:prstGeom>
        </p:spPr>
      </p:pic>
    </p:spTree>
    <p:extLst>
      <p:ext uri="{BB962C8B-B14F-4D97-AF65-F5344CB8AC3E}">
        <p14:creationId xmlns:p14="http://schemas.microsoft.com/office/powerpoint/2010/main" val="3381800866"/>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412425"/>
      </a:dk2>
      <a:lt2>
        <a:srgbClr val="E2E4E8"/>
      </a:lt2>
      <a:accent1>
        <a:srgbClr val="AF9F7F"/>
      </a:accent1>
      <a:accent2>
        <a:srgbClr val="BA8E7F"/>
      </a:accent2>
      <a:accent3>
        <a:srgbClr val="C4929B"/>
      </a:accent3>
      <a:accent4>
        <a:srgbClr val="BA7FA1"/>
      </a:accent4>
      <a:accent5>
        <a:srgbClr val="C28FC2"/>
      </a:accent5>
      <a:accent6>
        <a:srgbClr val="A17FBA"/>
      </a:accent6>
      <a:hlink>
        <a:srgbClr val="6980AE"/>
      </a:hlink>
      <a:folHlink>
        <a:srgbClr val="7F7F7F"/>
      </a:folHlink>
    </a:clrScheme>
    <a:fontScheme name="Retrospect">
      <a:majorFont>
        <a:latin typeface="Garamon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27232</TotalTime>
  <Words>2139</Words>
  <Application>Microsoft Macintosh PowerPoint</Application>
  <PresentationFormat>Widescreen</PresentationFormat>
  <Paragraphs>254</Paragraphs>
  <Slides>26</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Garamond</vt:lpstr>
      <vt:lpstr>Arial</vt:lpstr>
      <vt:lpstr>Calibri</vt:lpstr>
      <vt:lpstr>Cambria Math</vt:lpstr>
      <vt:lpstr>Courier New</vt:lpstr>
      <vt:lpstr>RetrospectVTI</vt:lpstr>
      <vt:lpstr>Quantum Compiler Optimization</vt:lpstr>
      <vt:lpstr>Quantum Circuit Compilation</vt:lpstr>
      <vt:lpstr>Pattern Match &amp; Term Rewrite</vt:lpstr>
      <vt:lpstr>Symbolic Simplification 101</vt:lpstr>
      <vt:lpstr>Definition</vt:lpstr>
      <vt:lpstr>Circuit Optimization/Simplification</vt:lpstr>
      <vt:lpstr>Graph Pattern Match?</vt:lpstr>
      <vt:lpstr>Quantum Circuit as Expression</vt:lpstr>
      <vt:lpstr>Associative Match O((■8(N@m)))</vt:lpstr>
      <vt:lpstr>Communitive Match O(N!)</vt:lpstr>
      <vt:lpstr>Circuit Optimization/Simplification</vt:lpstr>
      <vt:lpstr>Tensor Network</vt:lpstr>
      <vt:lpstr>From Tensors to Networks</vt:lpstr>
      <vt:lpstr>ZX Diagram &amp; Calculus</vt:lpstr>
      <vt:lpstr>Semantics</vt:lpstr>
      <vt:lpstr>Straightforward Rules</vt:lpstr>
      <vt:lpstr>Straightforward Rules</vt:lpstr>
      <vt:lpstr>Constructing GHZ state</vt:lpstr>
      <vt:lpstr>Canonicalize: graph-like ZX-diagram</vt:lpstr>
      <vt:lpstr>Graph State</vt:lpstr>
      <vt:lpstr>Two more rules</vt:lpstr>
      <vt:lpstr>PowerPoint Presentation</vt:lpstr>
      <vt:lpstr>PowerPoint Presentation</vt:lpstr>
      <vt:lpstr>Outlook</vt:lpstr>
      <vt:lpstr>Quon</vt:lpstr>
      <vt:lpstr>Semantics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Compiler Optimization</dc:title>
  <dc:creator>Roger Luo</dc:creator>
  <cp:lastModifiedBy>Roger Luo</cp:lastModifiedBy>
  <cp:revision>119</cp:revision>
  <dcterms:created xsi:type="dcterms:W3CDTF">2019-11-16T02:08:33Z</dcterms:created>
  <dcterms:modified xsi:type="dcterms:W3CDTF">2019-12-20T07:20:30Z</dcterms:modified>
</cp:coreProperties>
</file>